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87" r:id="rId3"/>
    <p:sldId id="260" r:id="rId4"/>
    <p:sldId id="280" r:id="rId5"/>
    <p:sldId id="281" r:id="rId6"/>
    <p:sldId id="262" r:id="rId7"/>
    <p:sldId id="286" r:id="rId8"/>
    <p:sldId id="288" r:id="rId9"/>
    <p:sldId id="289" r:id="rId10"/>
    <p:sldId id="297" r:id="rId11"/>
    <p:sldId id="282" r:id="rId12"/>
    <p:sldId id="276" r:id="rId13"/>
    <p:sldId id="283" r:id="rId14"/>
    <p:sldId id="284" r:id="rId15"/>
    <p:sldId id="285" r:id="rId16"/>
    <p:sldId id="316" r:id="rId17"/>
    <p:sldId id="317" r:id="rId18"/>
    <p:sldId id="271" r:id="rId19"/>
    <p:sldId id="302" r:id="rId20"/>
    <p:sldId id="296" r:id="rId21"/>
    <p:sldId id="298" r:id="rId22"/>
    <p:sldId id="299" r:id="rId23"/>
    <p:sldId id="313" r:id="rId24"/>
    <p:sldId id="307" r:id="rId25"/>
    <p:sldId id="278" r:id="rId26"/>
    <p:sldId id="290" r:id="rId27"/>
    <p:sldId id="293" r:id="rId28"/>
    <p:sldId id="294" r:id="rId29"/>
    <p:sldId id="292" r:id="rId30"/>
    <p:sldId id="304" r:id="rId31"/>
    <p:sldId id="308" r:id="rId32"/>
    <p:sldId id="305" r:id="rId33"/>
    <p:sldId id="306" r:id="rId34"/>
    <p:sldId id="318" r:id="rId35"/>
    <p:sldId id="310" r:id="rId36"/>
    <p:sldId id="300" r:id="rId37"/>
    <p:sldId id="263" r:id="rId38"/>
    <p:sldId id="264" r:id="rId39"/>
    <p:sldId id="265" r:id="rId40"/>
    <p:sldId id="266" r:id="rId41"/>
    <p:sldId id="267" r:id="rId42"/>
    <p:sldId id="295" r:id="rId43"/>
    <p:sldId id="268" r:id="rId44"/>
    <p:sldId id="311" r:id="rId45"/>
    <p:sldId id="258" r:id="rId46"/>
    <p:sldId id="269" r:id="rId47"/>
    <p:sldId id="270" r:id="rId48"/>
    <p:sldId id="272" r:id="rId49"/>
    <p:sldId id="275" r:id="rId50"/>
    <p:sldId id="273" r:id="rId51"/>
    <p:sldId id="274" r:id="rId52"/>
    <p:sldId id="259" r:id="rId53"/>
    <p:sldId id="312" r:id="rId54"/>
    <p:sldId id="314" r:id="rId55"/>
    <p:sldId id="301" r:id="rId56"/>
    <p:sldId id="31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p:cViewPr varScale="1">
        <p:scale>
          <a:sx n="66" d="100"/>
          <a:sy n="66" d="100"/>
        </p:scale>
        <p:origin x="123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IAN" userId="73eb2fb1-b3a4-4e90-80e6-12b1d2e702a9" providerId="ADAL" clId="{0B9A0E86-3191-4CD9-A9AE-CDA73BB6375E}"/>
    <pc:docChg chg="undo custSel addSld delSld modSld sldOrd">
      <pc:chgData name="SMITH, IAN" userId="73eb2fb1-b3a4-4e90-80e6-12b1d2e702a9" providerId="ADAL" clId="{0B9A0E86-3191-4CD9-A9AE-CDA73BB6375E}" dt="2018-10-31T17:11:40.187" v="184" actId="20577"/>
      <pc:docMkLst>
        <pc:docMk/>
      </pc:docMkLst>
      <pc:sldChg chg="modSp">
        <pc:chgData name="SMITH, IAN" userId="73eb2fb1-b3a4-4e90-80e6-12b1d2e702a9" providerId="ADAL" clId="{0B9A0E86-3191-4CD9-A9AE-CDA73BB6375E}" dt="2018-10-31T17:11:40.187" v="184" actId="20577"/>
        <pc:sldMkLst>
          <pc:docMk/>
          <pc:sldMk cId="0" sldId="270"/>
        </pc:sldMkLst>
        <pc:spChg chg="mod">
          <ac:chgData name="SMITH, IAN" userId="73eb2fb1-b3a4-4e90-80e6-12b1d2e702a9" providerId="ADAL" clId="{0B9A0E86-3191-4CD9-A9AE-CDA73BB6375E}" dt="2018-10-31T17:11:40.187" v="184" actId="20577"/>
          <ac:spMkLst>
            <pc:docMk/>
            <pc:sldMk cId="0" sldId="270"/>
            <ac:spMk id="3" creationId="{00000000-0000-0000-0000-000000000000}"/>
          </ac:spMkLst>
        </pc:spChg>
      </pc:sldChg>
      <pc:sldChg chg="modSp">
        <pc:chgData name="SMITH, IAN" userId="73eb2fb1-b3a4-4e90-80e6-12b1d2e702a9" providerId="ADAL" clId="{0B9A0E86-3191-4CD9-A9AE-CDA73BB6375E}" dt="2018-10-29T17:12:37.333" v="160" actId="947"/>
        <pc:sldMkLst>
          <pc:docMk/>
          <pc:sldMk cId="2325000004" sldId="278"/>
        </pc:sldMkLst>
        <pc:spChg chg="mod">
          <ac:chgData name="SMITH, IAN" userId="73eb2fb1-b3a4-4e90-80e6-12b1d2e702a9" providerId="ADAL" clId="{0B9A0E86-3191-4CD9-A9AE-CDA73BB6375E}" dt="2018-10-29T17:12:37.333" v="160" actId="947"/>
          <ac:spMkLst>
            <pc:docMk/>
            <pc:sldMk cId="2325000004" sldId="278"/>
            <ac:spMk id="3" creationId="{00000000-0000-0000-0000-000000000000}"/>
          </ac:spMkLst>
        </pc:spChg>
      </pc:sldChg>
      <pc:sldChg chg="modSp add ord">
        <pc:chgData name="SMITH, IAN" userId="73eb2fb1-b3a4-4e90-80e6-12b1d2e702a9" providerId="ADAL" clId="{0B9A0E86-3191-4CD9-A9AE-CDA73BB6375E}" dt="2018-10-25T18:24:46.960" v="159" actId="947"/>
        <pc:sldMkLst>
          <pc:docMk/>
          <pc:sldMk cId="1481285706" sldId="318"/>
        </pc:sldMkLst>
        <pc:spChg chg="mod">
          <ac:chgData name="SMITH, IAN" userId="73eb2fb1-b3a4-4e90-80e6-12b1d2e702a9" providerId="ADAL" clId="{0B9A0E86-3191-4CD9-A9AE-CDA73BB6375E}" dt="2018-10-25T17:58:43.039" v="11" actId="20577"/>
          <ac:spMkLst>
            <pc:docMk/>
            <pc:sldMk cId="1481285706" sldId="318"/>
            <ac:spMk id="2" creationId="{E535D995-AA17-4CF5-A0A2-0618B85A7BEB}"/>
          </ac:spMkLst>
        </pc:spChg>
        <pc:spChg chg="mod">
          <ac:chgData name="SMITH, IAN" userId="73eb2fb1-b3a4-4e90-80e6-12b1d2e702a9" providerId="ADAL" clId="{0B9A0E86-3191-4CD9-A9AE-CDA73BB6375E}" dt="2018-10-25T18:00:01.937" v="153" actId="20577"/>
          <ac:spMkLst>
            <pc:docMk/>
            <pc:sldMk cId="1481285706" sldId="318"/>
            <ac:spMk id="3" creationId="{66B0D01D-F7B0-45AE-83CD-6B76AF251230}"/>
          </ac:spMkLst>
        </pc:spChg>
      </pc:sldChg>
      <pc:sldChg chg="add del ord">
        <pc:chgData name="SMITH, IAN" userId="73eb2fb1-b3a4-4e90-80e6-12b1d2e702a9" providerId="ADAL" clId="{0B9A0E86-3191-4CD9-A9AE-CDA73BB6375E}" dt="2018-10-25T18:24:28.188" v="156" actId="2696"/>
        <pc:sldMkLst>
          <pc:docMk/>
          <pc:sldMk cId="352647319" sldId="31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58B61A-18A3-4E7F-B09F-F5CE8E904826}"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E05D8-175A-48CF-A020-466A0354A6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8B61A-18A3-4E7F-B09F-F5CE8E904826}"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E05D8-175A-48CF-A020-466A0354A6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8B61A-18A3-4E7F-B09F-F5CE8E904826}"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E05D8-175A-48CF-A020-466A0354A6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8B61A-18A3-4E7F-B09F-F5CE8E904826}"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E05D8-175A-48CF-A020-466A0354A6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58B61A-18A3-4E7F-B09F-F5CE8E904826}"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E05D8-175A-48CF-A020-466A0354A6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58B61A-18A3-4E7F-B09F-F5CE8E904826}" type="datetimeFigureOut">
              <a:rPr lang="en-US" smtClean="0"/>
              <a:pPr/>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E05D8-175A-48CF-A020-466A0354A6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58B61A-18A3-4E7F-B09F-F5CE8E904826}" type="datetimeFigureOut">
              <a:rPr lang="en-US" smtClean="0"/>
              <a:pPr/>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E05D8-175A-48CF-A020-466A0354A6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58B61A-18A3-4E7F-B09F-F5CE8E904826}" type="datetimeFigureOut">
              <a:rPr lang="en-US" smtClean="0"/>
              <a:pPr/>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E05D8-175A-48CF-A020-466A0354A6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8B61A-18A3-4E7F-B09F-F5CE8E904826}" type="datetimeFigureOut">
              <a:rPr lang="en-US" smtClean="0"/>
              <a:pPr/>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E05D8-175A-48CF-A020-466A0354A6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58B61A-18A3-4E7F-B09F-F5CE8E904826}" type="datetimeFigureOut">
              <a:rPr lang="en-US" smtClean="0"/>
              <a:pPr/>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E05D8-175A-48CF-A020-466A0354A6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58B61A-18A3-4E7F-B09F-F5CE8E904826}" type="datetimeFigureOut">
              <a:rPr lang="en-US" smtClean="0"/>
              <a:pPr/>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E05D8-175A-48CF-A020-466A0354A6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8B61A-18A3-4E7F-B09F-F5CE8E904826}" type="datetimeFigureOut">
              <a:rPr lang="en-US" smtClean="0"/>
              <a:pPr/>
              <a:t>10/31/2018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05D8-175A-48CF-A020-466A0354A6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1"/>
            <a:ext cx="7772400" cy="76200"/>
          </a:xfrm>
        </p:spPr>
        <p:txBody>
          <a:bodyPr>
            <a:normAutofit fontScale="90000"/>
          </a:bodyPr>
          <a:lstStyle/>
          <a:p>
            <a:endParaRPr lang="en-US" dirty="0"/>
          </a:p>
        </p:txBody>
      </p:sp>
      <p:sp>
        <p:nvSpPr>
          <p:cNvPr id="3" name="Subtitle 2"/>
          <p:cNvSpPr>
            <a:spLocks noGrp="1"/>
          </p:cNvSpPr>
          <p:nvPr>
            <p:ph type="subTitle" idx="1"/>
          </p:nvPr>
        </p:nvSpPr>
        <p:spPr>
          <a:xfrm>
            <a:off x="457200" y="609600"/>
            <a:ext cx="8229600" cy="5791200"/>
          </a:xfrm>
        </p:spPr>
        <p:txBody>
          <a:bodyPr>
            <a:normAutofit fontScale="77500" lnSpcReduction="20000"/>
          </a:bodyPr>
          <a:lstStyle/>
          <a:p>
            <a:pPr algn="l"/>
            <a:r>
              <a:rPr lang="en-US" dirty="0">
                <a:solidFill>
                  <a:schemeClr val="tx1"/>
                </a:solidFill>
              </a:rPr>
              <a:t>Cognitive scientists (scientists who study how people learn) have shown that physics students come into physics class with a set of beliefs that they are unwilling (or not easily willing) to discard despite evidence to the contrary. These beliefs about motion (known as misconceptions) hinder further learning. The task of overcoming misconceptions involves becoming aware of the misconceptions, considering alternative conceptions or explanations, making a personal evaluation of the two competing ideas and adopting a new conception that is more reasonable than the previously held-misconception. This process involves self-reflection (to ponder your own belief systems), critical thinking (to analyze the reasonableness of two competing ideas), and evaluation (to select the most reasonable and harmonious model that explains the world of motion). Self-reflection, critical thinking, and evaluation. While this process may seem terribly complicated, it is simply a matter of </a:t>
            </a:r>
            <a:r>
              <a:rPr lang="en-US" i="1" dirty="0">
                <a:solidFill>
                  <a:schemeClr val="tx1"/>
                </a:solidFill>
              </a:rPr>
              <a:t>using your </a:t>
            </a:r>
            <a:r>
              <a:rPr lang="en-US" dirty="0">
                <a:solidFill>
                  <a:schemeClr val="tx1"/>
                </a:solidFill>
              </a:rPr>
              <a:t>brain.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job of a head rest:</a:t>
            </a:r>
          </a:p>
        </p:txBody>
      </p:sp>
      <p:sp>
        <p:nvSpPr>
          <p:cNvPr id="3" name="Content Placeholder 2"/>
          <p:cNvSpPr>
            <a:spLocks noGrp="1"/>
          </p:cNvSpPr>
          <p:nvPr>
            <p:ph idx="1"/>
          </p:nvPr>
        </p:nvSpPr>
        <p:spPr/>
        <p:txBody>
          <a:bodyPr/>
          <a:lstStyle/>
          <a:p>
            <a:pPr marL="0" indent="0">
              <a:buNone/>
            </a:pPr>
            <a:r>
              <a:rPr lang="en-US" dirty="0"/>
              <a:t>A head “rest” does its job when a car is struck from behind.  In this type of accident, the headrest must:</a:t>
            </a:r>
          </a:p>
          <a:p>
            <a:pPr marL="514350" indent="-514350">
              <a:buAutoNum type="alphaLcParenR"/>
            </a:pPr>
            <a:r>
              <a:rPr lang="en-US" dirty="0"/>
              <a:t>Balance the forces on the person’s head to…</a:t>
            </a:r>
          </a:p>
          <a:p>
            <a:pPr marL="514350" indent="-514350">
              <a:buAutoNum type="alphaLcParenR"/>
            </a:pPr>
            <a:r>
              <a:rPr lang="en-US" dirty="0"/>
              <a:t>Exert a net force on the person’s head toward the front of the car to…</a:t>
            </a:r>
          </a:p>
          <a:p>
            <a:pPr marL="514350" indent="-514350">
              <a:buAutoNum type="alphaLcParenR"/>
            </a:pPr>
            <a:r>
              <a:rPr lang="en-US" dirty="0"/>
              <a:t>Exert a net force on the person’s head toward the rear of the car to…</a:t>
            </a:r>
          </a:p>
        </p:txBody>
      </p:sp>
    </p:spTree>
    <p:extLst>
      <p:ext uri="{BB962C8B-B14F-4D97-AF65-F5344CB8AC3E}">
        <p14:creationId xmlns:p14="http://schemas.microsoft.com/office/powerpoint/2010/main" val="2579944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1</a:t>
            </a:r>
            <a:r>
              <a:rPr lang="en-US" baseline="30000" dirty="0"/>
              <a:t>st</a:t>
            </a:r>
            <a:r>
              <a:rPr lang="en-US" dirty="0"/>
              <a:t> Law, or the Law of…</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400" dirty="0"/>
              <a:t>INERTIA</a:t>
            </a:r>
          </a:p>
        </p:txBody>
      </p:sp>
    </p:spTree>
    <p:extLst>
      <p:ext uri="{BB962C8B-B14F-4D97-AF65-F5344CB8AC3E}">
        <p14:creationId xmlns:p14="http://schemas.microsoft.com/office/powerpoint/2010/main" val="106477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Inertia!</a:t>
            </a:r>
          </a:p>
        </p:txBody>
      </p:sp>
      <p:sp>
        <p:nvSpPr>
          <p:cNvPr id="3" name="Content Placeholder 2"/>
          <p:cNvSpPr>
            <a:spLocks noGrp="1"/>
          </p:cNvSpPr>
          <p:nvPr>
            <p:ph idx="1"/>
          </p:nvPr>
        </p:nvSpPr>
        <p:spPr/>
        <p:txBody>
          <a:bodyPr/>
          <a:lstStyle/>
          <a:p>
            <a:pPr marL="0" indent="0">
              <a:buNone/>
            </a:pPr>
            <a:r>
              <a:rPr lang="en-US" dirty="0"/>
              <a:t>What is it?</a:t>
            </a:r>
          </a:p>
          <a:p>
            <a:pPr marL="0" indent="0">
              <a:buNone/>
            </a:pPr>
            <a:endParaRPr lang="en-US" dirty="0"/>
          </a:p>
          <a:p>
            <a:pPr marL="0" indent="0">
              <a:buNone/>
            </a:pPr>
            <a:r>
              <a:rPr lang="en-US" dirty="0"/>
              <a:t>Can it be measured?</a:t>
            </a:r>
          </a:p>
          <a:p>
            <a:pPr marL="0" indent="0">
              <a:buNone/>
            </a:pPr>
            <a:endParaRPr lang="en-US" dirty="0"/>
          </a:p>
          <a:p>
            <a:pPr marL="0" indent="0">
              <a:buNone/>
            </a:pPr>
            <a:r>
              <a:rPr lang="en-US" dirty="0"/>
              <a:t>Does it have units?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numerical measure of inertia is…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4079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numerical measure of inertia is: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dirty="0"/>
              <a:t>MASS</a:t>
            </a:r>
          </a:p>
        </p:txBody>
      </p:sp>
    </p:spTree>
    <p:extLst>
      <p:ext uri="{BB962C8B-B14F-4D97-AF65-F5344CB8AC3E}">
        <p14:creationId xmlns:p14="http://schemas.microsoft.com/office/powerpoint/2010/main" val="3158941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is NOT:</a:t>
            </a:r>
          </a:p>
        </p:txBody>
      </p:sp>
      <p:sp>
        <p:nvSpPr>
          <p:cNvPr id="3" name="Content Placeholder 2"/>
          <p:cNvSpPr>
            <a:spLocks noGrp="1"/>
          </p:cNvSpPr>
          <p:nvPr>
            <p:ph idx="1"/>
          </p:nvPr>
        </p:nvSpPr>
        <p:spPr/>
        <p:txBody>
          <a:bodyPr/>
          <a:lstStyle/>
          <a:p>
            <a:r>
              <a:rPr lang="en-US" dirty="0"/>
              <a:t>weight</a:t>
            </a:r>
          </a:p>
          <a:p>
            <a:r>
              <a:rPr lang="en-US" dirty="0"/>
              <a:t>a force</a:t>
            </a:r>
          </a:p>
          <a:p>
            <a:r>
              <a:rPr lang="en-US" dirty="0"/>
              <a:t>a vector</a:t>
            </a:r>
          </a:p>
          <a:p>
            <a:r>
              <a:rPr lang="en-US" dirty="0"/>
              <a:t>volume</a:t>
            </a:r>
          </a:p>
          <a:p>
            <a:endParaRPr lang="en-US" dirty="0"/>
          </a:p>
        </p:txBody>
      </p:sp>
    </p:spTree>
    <p:extLst>
      <p:ext uri="{BB962C8B-B14F-4D97-AF65-F5344CB8AC3E}">
        <p14:creationId xmlns:p14="http://schemas.microsoft.com/office/powerpoint/2010/main" val="3284293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88D3-DCBC-4F0D-9905-B94A8C029D6A}"/>
              </a:ext>
            </a:extLst>
          </p:cNvPr>
          <p:cNvSpPr>
            <a:spLocks noGrp="1"/>
          </p:cNvSpPr>
          <p:nvPr>
            <p:ph type="title"/>
          </p:nvPr>
        </p:nvSpPr>
        <p:spPr/>
        <p:txBody>
          <a:bodyPr/>
          <a:lstStyle/>
          <a:p>
            <a:r>
              <a:rPr lang="en-US" dirty="0"/>
              <a:t>The Inertial Balance</a:t>
            </a:r>
          </a:p>
        </p:txBody>
      </p:sp>
      <p:sp>
        <p:nvSpPr>
          <p:cNvPr id="3" name="Content Placeholder 2">
            <a:extLst>
              <a:ext uri="{FF2B5EF4-FFF2-40B4-BE49-F238E27FC236}">
                <a16:creationId xmlns:a16="http://schemas.microsoft.com/office/drawing/2014/main" id="{58A6EF7E-3F56-4026-B5F4-EB077FC18DC1}"/>
              </a:ext>
            </a:extLst>
          </p:cNvPr>
          <p:cNvSpPr>
            <a:spLocks noGrp="1"/>
          </p:cNvSpPr>
          <p:nvPr>
            <p:ph idx="1"/>
          </p:nvPr>
        </p:nvSpPr>
        <p:spPr/>
        <p:txBody>
          <a:bodyPr/>
          <a:lstStyle/>
          <a:p>
            <a:r>
              <a:rPr lang="en-US" dirty="0"/>
              <a:t>What does it “measure”?</a:t>
            </a:r>
          </a:p>
          <a:p>
            <a:r>
              <a:rPr lang="en-US" dirty="0"/>
              <a:t>Where can it be used?</a:t>
            </a:r>
          </a:p>
        </p:txBody>
      </p:sp>
    </p:spTree>
    <p:extLst>
      <p:ext uri="{BB962C8B-B14F-4D97-AF65-F5344CB8AC3E}">
        <p14:creationId xmlns:p14="http://schemas.microsoft.com/office/powerpoint/2010/main" val="41999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F388-8F4C-4645-883F-59B1391391D6}"/>
              </a:ext>
            </a:extLst>
          </p:cNvPr>
          <p:cNvSpPr>
            <a:spLocks noGrp="1"/>
          </p:cNvSpPr>
          <p:nvPr>
            <p:ph type="title"/>
          </p:nvPr>
        </p:nvSpPr>
        <p:spPr/>
        <p:txBody>
          <a:bodyPr/>
          <a:lstStyle/>
          <a:p>
            <a:r>
              <a:rPr lang="en-US" dirty="0"/>
              <a:t>So, mass…</a:t>
            </a:r>
          </a:p>
        </p:txBody>
      </p:sp>
      <p:sp>
        <p:nvSpPr>
          <p:cNvPr id="3" name="Content Placeholder 2">
            <a:extLst>
              <a:ext uri="{FF2B5EF4-FFF2-40B4-BE49-F238E27FC236}">
                <a16:creationId xmlns:a16="http://schemas.microsoft.com/office/drawing/2014/main" id="{FACD16E0-E600-47F8-88CD-5B2DEE9BD3E3}"/>
              </a:ext>
            </a:extLst>
          </p:cNvPr>
          <p:cNvSpPr>
            <a:spLocks noGrp="1"/>
          </p:cNvSpPr>
          <p:nvPr>
            <p:ph idx="1"/>
          </p:nvPr>
        </p:nvSpPr>
        <p:spPr/>
        <p:txBody>
          <a:bodyPr/>
          <a:lstStyle/>
          <a:p>
            <a:pPr marL="0" indent="0">
              <a:buNone/>
            </a:pPr>
            <a:r>
              <a:rPr lang="en-US" dirty="0"/>
              <a:t>…is the measure of______________________</a:t>
            </a:r>
          </a:p>
          <a:p>
            <a:pPr marL="0" indent="0">
              <a:buNone/>
            </a:pPr>
            <a:r>
              <a:rPr lang="en-US" dirty="0"/>
              <a:t>Doesn’t that mean mass </a:t>
            </a:r>
            <a:r>
              <a:rPr lang="en-US"/>
              <a:t>affects acceleration?</a:t>
            </a:r>
            <a:endParaRPr lang="en-US" dirty="0"/>
          </a:p>
          <a:p>
            <a:pPr marL="0" indent="0">
              <a:buNone/>
            </a:pPr>
            <a:r>
              <a:rPr lang="en-US" dirty="0"/>
              <a:t>Can you ask:</a:t>
            </a:r>
          </a:p>
          <a:p>
            <a:pPr marL="0" indent="0">
              <a:buNone/>
            </a:pPr>
            <a:r>
              <a:rPr lang="en-US" dirty="0"/>
              <a:t>What is the mathematical relationship between _________________________ (_____) and mass (kg) of an object?</a:t>
            </a:r>
          </a:p>
        </p:txBody>
      </p:sp>
    </p:spTree>
    <p:extLst>
      <p:ext uri="{BB962C8B-B14F-4D97-AF65-F5344CB8AC3E}">
        <p14:creationId xmlns:p14="http://schemas.microsoft.com/office/powerpoint/2010/main" val="489831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fontScale="90000"/>
          </a:bodyPr>
          <a:lstStyle/>
          <a:p>
            <a:r>
              <a:rPr lang="en-US" dirty="0"/>
              <a:t>What is the mathematical relationship between an object’s acceleration (m/s/s ) and its total mass (kg)?  (Assuming the </a:t>
            </a:r>
            <a:r>
              <a:rPr lang="en-US" u="sng" dirty="0"/>
              <a:t>          </a:t>
            </a:r>
            <a:r>
              <a:rPr lang="en-US" dirty="0"/>
              <a:t>is kept constant.)</a:t>
            </a:r>
          </a:p>
        </p:txBody>
      </p:sp>
      <p:pic>
        <p:nvPicPr>
          <p:cNvPr id="1027" name="Picture 3"/>
          <p:cNvPicPr>
            <a:picLocks noGrp="1" noChangeAspect="1" noChangeArrowheads="1"/>
          </p:cNvPicPr>
          <p:nvPr>
            <p:ph idx="1"/>
          </p:nvPr>
        </p:nvPicPr>
        <p:blipFill>
          <a:blip r:embed="rId2" cstate="print"/>
          <a:srcRect l="1959" t="18281" r="60827" b="47769"/>
          <a:stretch>
            <a:fillRect/>
          </a:stretch>
        </p:blipFill>
        <p:spPr bwMode="auto">
          <a:xfrm>
            <a:off x="1752600" y="3031957"/>
            <a:ext cx="5181600" cy="354530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en-US" sz="3600" dirty="0"/>
              <a:t>What is the mathematical relationship between an object’s acceleration (m/s/s ) and its total mass (kg)?  </a:t>
            </a:r>
            <a:br>
              <a:rPr lang="en-US" sz="3200" dirty="0"/>
            </a:br>
            <a:r>
              <a:rPr lang="en-US" sz="3200" dirty="0"/>
              <a:t>(Assuming the </a:t>
            </a:r>
            <a:r>
              <a:rPr lang="en-US" sz="3200" u="sng" dirty="0"/>
              <a:t>net force </a:t>
            </a:r>
            <a:r>
              <a:rPr lang="en-US" sz="3200" dirty="0"/>
              <a:t>is kept constant.)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2667000"/>
            <a:ext cx="6640252" cy="3581400"/>
          </a:xfrm>
        </p:spPr>
      </p:pic>
    </p:spTree>
    <p:extLst>
      <p:ext uri="{BB962C8B-B14F-4D97-AF65-F5344CB8AC3E}">
        <p14:creationId xmlns:p14="http://schemas.microsoft.com/office/powerpoint/2010/main" val="279849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Laws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FORCE AND MOTION</a:t>
            </a:r>
          </a:p>
        </p:txBody>
      </p:sp>
    </p:spTree>
    <p:extLst>
      <p:ext uri="{BB962C8B-B14F-4D97-AF65-F5344CB8AC3E}">
        <p14:creationId xmlns:p14="http://schemas.microsoft.com/office/powerpoint/2010/main" val="1471446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will affect acceleration?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10840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will affect acceleration?</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The size and direction of the NET FORCE</a:t>
            </a:r>
          </a:p>
          <a:p>
            <a:pPr marL="0" indent="0" algn="ctr">
              <a:buNone/>
            </a:pPr>
            <a:endParaRPr lang="en-US" dirty="0"/>
          </a:p>
          <a:p>
            <a:pPr marL="0" indent="0" algn="ctr">
              <a:buNone/>
            </a:pPr>
            <a:r>
              <a:rPr lang="en-US" dirty="0">
                <a:latin typeface="Symbol" panose="05050102010706020507" pitchFamily="18" charset="2"/>
              </a:rPr>
              <a:t>S</a:t>
            </a:r>
            <a:r>
              <a:rPr lang="en-US" dirty="0"/>
              <a:t>F, or </a:t>
            </a:r>
            <a:r>
              <a:rPr lang="en-US" dirty="0" err="1"/>
              <a:t>F</a:t>
            </a:r>
            <a:r>
              <a:rPr lang="en-US" baseline="-25000" dirty="0" err="1"/>
              <a:t>net</a:t>
            </a:r>
            <a:endParaRPr lang="en-US" baseline="-25000" dirty="0"/>
          </a:p>
        </p:txBody>
      </p:sp>
    </p:spTree>
    <p:extLst>
      <p:ext uri="{BB962C8B-B14F-4D97-AF65-F5344CB8AC3E}">
        <p14:creationId xmlns:p14="http://schemas.microsoft.com/office/powerpoint/2010/main" val="3437421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net force?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42025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Net Force is…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400" dirty="0"/>
              <a:t>The VECTOR SUM of ALL of the forces acting on an object.</a:t>
            </a:r>
          </a:p>
          <a:p>
            <a:pPr marL="0" indent="0" algn="ctr">
              <a:buNone/>
            </a:pPr>
            <a:endParaRPr lang="en-US" sz="4400" dirty="0"/>
          </a:p>
        </p:txBody>
      </p:sp>
    </p:spTree>
    <p:extLst>
      <p:ext uri="{BB962C8B-B14F-4D97-AF65-F5344CB8AC3E}">
        <p14:creationId xmlns:p14="http://schemas.microsoft.com/office/powerpoint/2010/main" val="1447598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Force?</a:t>
            </a:r>
          </a:p>
        </p:txBody>
      </p:sp>
      <p:sp>
        <p:nvSpPr>
          <p:cNvPr id="3" name="Content Placeholder 2"/>
          <p:cNvSpPr>
            <a:spLocks noGrp="1"/>
          </p:cNvSpPr>
          <p:nvPr>
            <p:ph idx="1"/>
          </p:nvPr>
        </p:nvSpPr>
        <p:spPr/>
        <p:txBody>
          <a:bodyPr/>
          <a:lstStyle/>
          <a:p>
            <a:r>
              <a:rPr lang="en-US" dirty="0"/>
              <a:t>Symbol?</a:t>
            </a:r>
          </a:p>
          <a:p>
            <a:r>
              <a:rPr lang="en-US" dirty="0"/>
              <a:t>SI unit?</a:t>
            </a:r>
          </a:p>
          <a:p>
            <a:r>
              <a:rPr lang="en-US" dirty="0"/>
              <a:t>Definition?</a:t>
            </a:r>
          </a:p>
          <a:p>
            <a:r>
              <a:rPr lang="en-US" dirty="0"/>
              <a:t>Examples?  (types of individual forces)</a:t>
            </a:r>
          </a:p>
        </p:txBody>
      </p:sp>
    </p:spTree>
    <p:extLst>
      <p:ext uri="{BB962C8B-B14F-4D97-AF65-F5344CB8AC3E}">
        <p14:creationId xmlns:p14="http://schemas.microsoft.com/office/powerpoint/2010/main" val="4101307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Forces</a:t>
            </a:r>
          </a:p>
        </p:txBody>
      </p:sp>
      <p:sp>
        <p:nvSpPr>
          <p:cNvPr id="3" name="Content Placeholder 2"/>
          <p:cNvSpPr>
            <a:spLocks noGrp="1"/>
          </p:cNvSpPr>
          <p:nvPr>
            <p:ph idx="1"/>
          </p:nvPr>
        </p:nvSpPr>
        <p:spPr/>
        <p:txBody>
          <a:bodyPr>
            <a:normAutofit fontScale="62500" lnSpcReduction="20000"/>
          </a:bodyPr>
          <a:lstStyle/>
          <a:p>
            <a:pPr marL="0" indent="0">
              <a:buNone/>
            </a:pPr>
            <a:r>
              <a:rPr lang="en-US" u="sng" dirty="0"/>
              <a:t>Type</a:t>
            </a:r>
            <a:r>
              <a:rPr lang="en-US" dirty="0"/>
              <a:t>						</a:t>
            </a:r>
            <a:r>
              <a:rPr lang="en-US" u="sng" dirty="0"/>
              <a:t>“Agent”</a:t>
            </a:r>
          </a:p>
          <a:p>
            <a:pPr marL="0" indent="0">
              <a:lnSpc>
                <a:spcPct val="170000"/>
              </a:lnSpc>
              <a:buNone/>
            </a:pPr>
            <a:r>
              <a:rPr lang="en-US" dirty="0"/>
              <a:t>(</a:t>
            </a:r>
            <a:r>
              <a:rPr lang="en-US" dirty="0" err="1"/>
              <a:t>F</a:t>
            </a:r>
            <a:r>
              <a:rPr lang="en-US" baseline="-25000" dirty="0" err="1"/>
              <a:t>g</a:t>
            </a:r>
            <a:r>
              <a:rPr lang="en-US" dirty="0"/>
              <a:t>) Gravitational force </a:t>
            </a:r>
          </a:p>
          <a:p>
            <a:pPr marL="0" indent="0">
              <a:lnSpc>
                <a:spcPct val="170000"/>
              </a:lnSpc>
              <a:buNone/>
            </a:pPr>
            <a:r>
              <a:rPr lang="en-US" dirty="0"/>
              <a:t>(</a:t>
            </a:r>
            <a:r>
              <a:rPr lang="en-US" dirty="0" err="1"/>
              <a:t>F</a:t>
            </a:r>
            <a:r>
              <a:rPr lang="en-US" baseline="-25000" dirty="0" err="1"/>
              <a:t>n</a:t>
            </a:r>
            <a:r>
              <a:rPr lang="en-US" dirty="0"/>
              <a:t>)  Normal force </a:t>
            </a:r>
          </a:p>
          <a:p>
            <a:pPr marL="0" indent="0">
              <a:lnSpc>
                <a:spcPct val="170000"/>
              </a:lnSpc>
              <a:buNone/>
            </a:pPr>
            <a:r>
              <a:rPr lang="en-US" dirty="0"/>
              <a:t>(</a:t>
            </a:r>
            <a:r>
              <a:rPr lang="en-US" dirty="0" err="1"/>
              <a:t>F</a:t>
            </a:r>
            <a:r>
              <a:rPr lang="en-US" baseline="-25000" dirty="0" err="1"/>
              <a:t>f</a:t>
            </a:r>
            <a:r>
              <a:rPr lang="en-US" dirty="0"/>
              <a:t>)  Friction (force) </a:t>
            </a:r>
          </a:p>
          <a:p>
            <a:pPr marL="0" indent="0">
              <a:lnSpc>
                <a:spcPct val="170000"/>
              </a:lnSpc>
              <a:buNone/>
            </a:pPr>
            <a:r>
              <a:rPr lang="en-US" dirty="0"/>
              <a:t>(F</a:t>
            </a:r>
            <a:r>
              <a:rPr lang="en-US" baseline="-25000" dirty="0"/>
              <a:t>a</a:t>
            </a:r>
            <a:r>
              <a:rPr lang="en-US" dirty="0"/>
              <a:t>)  Applied force </a:t>
            </a:r>
          </a:p>
          <a:p>
            <a:pPr marL="0" indent="0">
              <a:lnSpc>
                <a:spcPct val="170000"/>
              </a:lnSpc>
              <a:buNone/>
            </a:pPr>
            <a:r>
              <a:rPr lang="en-US" dirty="0"/>
              <a:t>(F</a:t>
            </a:r>
            <a:r>
              <a:rPr lang="en-US" baseline="-25000" dirty="0"/>
              <a:t>t</a:t>
            </a:r>
            <a:r>
              <a:rPr lang="en-US" dirty="0"/>
              <a:t>)  Tension (force) </a:t>
            </a:r>
          </a:p>
          <a:p>
            <a:pPr marL="0" indent="0">
              <a:lnSpc>
                <a:spcPct val="170000"/>
              </a:lnSpc>
              <a:buNone/>
            </a:pPr>
            <a:r>
              <a:rPr lang="en-US" dirty="0"/>
              <a:t>(</a:t>
            </a:r>
            <a:r>
              <a:rPr lang="en-US" dirty="0" err="1"/>
              <a:t>F</a:t>
            </a:r>
            <a:r>
              <a:rPr lang="en-US" baseline="-25000" dirty="0" err="1"/>
              <a:t>d</a:t>
            </a:r>
            <a:r>
              <a:rPr lang="en-US" dirty="0"/>
              <a:t>)  Drag (force)</a:t>
            </a:r>
          </a:p>
          <a:p>
            <a:pPr marL="0" indent="0">
              <a:lnSpc>
                <a:spcPct val="170000"/>
              </a:lnSpc>
              <a:buNone/>
            </a:pPr>
            <a:r>
              <a:rPr lang="en-US" dirty="0"/>
              <a:t>(</a:t>
            </a:r>
            <a:r>
              <a:rPr lang="en-US" dirty="0" err="1"/>
              <a:t>F</a:t>
            </a:r>
            <a:r>
              <a:rPr lang="en-US" baseline="-25000" dirty="0" err="1"/>
              <a:t>thrust</a:t>
            </a:r>
            <a:r>
              <a:rPr lang="en-US" dirty="0"/>
              <a:t>)  Thrust </a:t>
            </a:r>
          </a:p>
          <a:p>
            <a:pPr marL="0" indent="0">
              <a:lnSpc>
                <a:spcPct val="170000"/>
              </a:lnSpc>
              <a:buNone/>
            </a:pPr>
            <a:r>
              <a:rPr lang="en-US" dirty="0"/>
              <a:t>(</a:t>
            </a:r>
            <a:r>
              <a:rPr lang="en-US" dirty="0" err="1"/>
              <a:t>F</a:t>
            </a:r>
            <a:r>
              <a:rPr lang="en-US" baseline="-25000" dirty="0" err="1"/>
              <a:t>lift</a:t>
            </a:r>
            <a:r>
              <a:rPr lang="en-US" dirty="0"/>
              <a:t>)  Lift (force)</a:t>
            </a:r>
          </a:p>
        </p:txBody>
      </p:sp>
    </p:spTree>
    <p:extLst>
      <p:ext uri="{BB962C8B-B14F-4D97-AF65-F5344CB8AC3E}">
        <p14:creationId xmlns:p14="http://schemas.microsoft.com/office/powerpoint/2010/main" val="232500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Forces</a:t>
            </a:r>
          </a:p>
        </p:txBody>
      </p:sp>
      <p:sp>
        <p:nvSpPr>
          <p:cNvPr id="3" name="Content Placeholder 2"/>
          <p:cNvSpPr>
            <a:spLocks noGrp="1"/>
          </p:cNvSpPr>
          <p:nvPr>
            <p:ph idx="1"/>
          </p:nvPr>
        </p:nvSpPr>
        <p:spPr/>
        <p:txBody>
          <a:bodyPr/>
          <a:lstStyle/>
          <a:p>
            <a:r>
              <a:rPr lang="en-US" dirty="0"/>
              <a:t>Which force is </a:t>
            </a:r>
            <a:r>
              <a:rPr lang="en-US" u="sng" dirty="0"/>
              <a:t>always</a:t>
            </a:r>
            <a:r>
              <a:rPr lang="en-US" dirty="0"/>
              <a:t> present for earth-bound objects?</a:t>
            </a:r>
          </a:p>
          <a:p>
            <a:r>
              <a:rPr lang="en-US" dirty="0"/>
              <a:t>Upon what does it depend?</a:t>
            </a:r>
          </a:p>
        </p:txBody>
      </p:sp>
    </p:spTree>
    <p:extLst>
      <p:ext uri="{BB962C8B-B14F-4D97-AF65-F5344CB8AC3E}">
        <p14:creationId xmlns:p14="http://schemas.microsoft.com/office/powerpoint/2010/main" val="4161870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mathematical relationship between…….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47694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mathematical relationship between…….</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an object’s weight in newtons (or the force of gravity on it) and its mass in kilograms?</a:t>
            </a:r>
          </a:p>
          <a:p>
            <a:pPr marL="0" indent="0">
              <a:buNone/>
            </a:pPr>
            <a:endParaRPr lang="en-US" dirty="0"/>
          </a:p>
          <a:p>
            <a:pPr marL="0" indent="0">
              <a:buNone/>
            </a:pPr>
            <a:endParaRPr lang="en-US" dirty="0"/>
          </a:p>
          <a:p>
            <a:pPr marL="0" indent="0">
              <a:buNone/>
            </a:pPr>
            <a:r>
              <a:rPr lang="en-US" dirty="0"/>
              <a:t>This is the question we’d like to answer, but…</a:t>
            </a:r>
          </a:p>
          <a:p>
            <a:pPr marL="0" indent="0">
              <a:buNone/>
            </a:pPr>
            <a:endParaRPr lang="en-US" dirty="0"/>
          </a:p>
        </p:txBody>
      </p:sp>
    </p:spTree>
    <p:extLst>
      <p:ext uri="{BB962C8B-B14F-4D97-AF65-F5344CB8AC3E}">
        <p14:creationId xmlns:p14="http://schemas.microsoft.com/office/powerpoint/2010/main" val="2840431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mathematical relationship between….</a:t>
            </a:r>
          </a:p>
        </p:txBody>
      </p:sp>
      <p:sp>
        <p:nvSpPr>
          <p:cNvPr id="3" name="Content Placeholder 2"/>
          <p:cNvSpPr>
            <a:spLocks noGrp="1"/>
          </p:cNvSpPr>
          <p:nvPr>
            <p:ph idx="1"/>
          </p:nvPr>
        </p:nvSpPr>
        <p:spPr/>
        <p:txBody>
          <a:bodyPr/>
          <a:lstStyle/>
          <a:p>
            <a:pPr marL="0" indent="0" algn="ctr">
              <a:buNone/>
            </a:pPr>
            <a:r>
              <a:rPr lang="en-US" dirty="0"/>
              <a:t>the magnitude of the force needed to counter the gravitational force (N) on an object and the mass (kg) of the object?</a:t>
            </a:r>
          </a:p>
          <a:p>
            <a:pPr marL="0" indent="0" algn="ctr">
              <a:buNone/>
            </a:pPr>
            <a:endParaRPr lang="en-US" dirty="0"/>
          </a:p>
          <a:p>
            <a:pPr marL="0" indent="0" algn="ctr">
              <a:buNone/>
            </a:pPr>
            <a:endParaRPr lang="en-US" dirty="0"/>
          </a:p>
          <a:p>
            <a:pPr marL="0" indent="0" algn="ctr">
              <a:buNone/>
            </a:pPr>
            <a:r>
              <a:rPr lang="en-US" dirty="0"/>
              <a:t>This is the actual question we will answer.  Why is there a difference?</a:t>
            </a:r>
          </a:p>
        </p:txBody>
      </p:sp>
    </p:spTree>
    <p:extLst>
      <p:ext uri="{BB962C8B-B14F-4D97-AF65-F5344CB8AC3E}">
        <p14:creationId xmlns:p14="http://schemas.microsoft.com/office/powerpoint/2010/main" val="207062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p>
        </p:txBody>
      </p:sp>
      <p:sp>
        <p:nvSpPr>
          <p:cNvPr id="3" name="Content Placeholder 2"/>
          <p:cNvSpPr>
            <a:spLocks noGrp="1"/>
          </p:cNvSpPr>
          <p:nvPr>
            <p:ph idx="1"/>
          </p:nvPr>
        </p:nvSpPr>
        <p:spPr/>
        <p:txBody>
          <a:bodyPr>
            <a:normAutofit fontScale="85000" lnSpcReduction="10000"/>
          </a:bodyPr>
          <a:lstStyle/>
          <a:p>
            <a:r>
              <a:rPr lang="en-US" dirty="0"/>
              <a:t>An object’s ________ is most closely linked to the size of the </a:t>
            </a:r>
            <a:r>
              <a:rPr lang="en-US" u="sng" dirty="0"/>
              <a:t>net</a:t>
            </a:r>
            <a:r>
              <a:rPr lang="en-US" dirty="0"/>
              <a:t> (vector sum) force acting on an object.</a:t>
            </a:r>
          </a:p>
          <a:p>
            <a:pPr marL="971550" lvl="1" indent="-514350">
              <a:buNone/>
            </a:pPr>
            <a:r>
              <a:rPr lang="en-US" dirty="0"/>
              <a:t>a) position    		b) displacement    </a:t>
            </a:r>
          </a:p>
          <a:p>
            <a:pPr marL="971550" lvl="1" indent="-514350">
              <a:buNone/>
            </a:pPr>
            <a:r>
              <a:rPr lang="en-US" dirty="0"/>
              <a:t>c) velocity			d) acceleration</a:t>
            </a:r>
          </a:p>
          <a:p>
            <a:pPr marL="571500" indent="-514350">
              <a:buFont typeface="Arial" charset="0"/>
              <a:buChar char="•"/>
            </a:pPr>
            <a:r>
              <a:rPr lang="en-US" dirty="0"/>
              <a:t>An object will move at a constant velocity if:</a:t>
            </a:r>
          </a:p>
          <a:p>
            <a:pPr marL="571500" indent="-514350">
              <a:buNone/>
            </a:pPr>
            <a:r>
              <a:rPr lang="en-US" dirty="0"/>
              <a:t>	a) a constant </a:t>
            </a:r>
            <a:r>
              <a:rPr lang="en-US" u="sng" dirty="0"/>
              <a:t>net</a:t>
            </a:r>
            <a:r>
              <a:rPr lang="en-US" dirty="0"/>
              <a:t> force acts</a:t>
            </a:r>
          </a:p>
          <a:p>
            <a:pPr marL="571500" indent="-514350">
              <a:buNone/>
            </a:pPr>
            <a:r>
              <a:rPr lang="en-US" dirty="0"/>
              <a:t>	b) no </a:t>
            </a:r>
            <a:r>
              <a:rPr lang="en-US" u="sng" dirty="0"/>
              <a:t>net</a:t>
            </a:r>
            <a:r>
              <a:rPr lang="en-US" dirty="0"/>
              <a:t> force acts</a:t>
            </a:r>
          </a:p>
          <a:p>
            <a:pPr marL="571500" indent="-514350">
              <a:buFont typeface="Arial" charset="0"/>
              <a:buChar char="•"/>
            </a:pPr>
            <a:r>
              <a:rPr lang="en-US" dirty="0"/>
              <a:t>To make an object move to the right and speed up the same amount each second requires a </a:t>
            </a:r>
            <a:r>
              <a:rPr lang="en-US" u="sng" dirty="0"/>
              <a:t>net</a:t>
            </a:r>
            <a:r>
              <a:rPr lang="en-US" dirty="0"/>
              <a:t> force that is…</a:t>
            </a:r>
          </a:p>
          <a:p>
            <a:pPr marL="571500" indent="-514350">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a:t>
            </a:r>
          </a:p>
        </p:txBody>
      </p:sp>
      <p:sp>
        <p:nvSpPr>
          <p:cNvPr id="3" name="Content Placeholder 2"/>
          <p:cNvSpPr>
            <a:spLocks noGrp="1"/>
          </p:cNvSpPr>
          <p:nvPr>
            <p:ph idx="1"/>
          </p:nvPr>
        </p:nvSpPr>
        <p:spPr/>
        <p:txBody>
          <a:bodyPr>
            <a:normAutofit lnSpcReduction="10000"/>
          </a:bodyPr>
          <a:lstStyle/>
          <a:p>
            <a:pPr marL="0" indent="0">
              <a:buNone/>
            </a:pPr>
            <a:r>
              <a:rPr lang="en-US" dirty="0"/>
              <a:t>Weight is defined differently in various texts.</a:t>
            </a:r>
          </a:p>
          <a:p>
            <a:r>
              <a:rPr lang="en-US" dirty="0"/>
              <a:t>Some say weight is another name for the force of (or due to) gravity.</a:t>
            </a:r>
          </a:p>
          <a:p>
            <a:r>
              <a:rPr lang="en-US" dirty="0"/>
              <a:t>Some say weight is the force needed to counter the force of gravity to keep an object from accelerating vertically.</a:t>
            </a:r>
          </a:p>
          <a:p>
            <a:pPr lvl="1"/>
            <a:r>
              <a:rPr lang="en-US" dirty="0"/>
              <a:t>How does one force keep an object from accelerating vertically?  In other words, what does </a:t>
            </a:r>
            <a:r>
              <a:rPr lang="en-US" i="1" dirty="0"/>
              <a:t>counter</a:t>
            </a:r>
            <a:r>
              <a:rPr lang="en-US" dirty="0"/>
              <a:t> mean?</a:t>
            </a:r>
          </a:p>
        </p:txBody>
      </p:sp>
    </p:spTree>
    <p:extLst>
      <p:ext uri="{BB962C8B-B14F-4D97-AF65-F5344CB8AC3E}">
        <p14:creationId xmlns:p14="http://schemas.microsoft.com/office/powerpoint/2010/main" val="642948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a:t>
            </a:r>
          </a:p>
        </p:txBody>
      </p:sp>
      <p:sp>
        <p:nvSpPr>
          <p:cNvPr id="3" name="Content Placeholder 2"/>
          <p:cNvSpPr>
            <a:spLocks noGrp="1"/>
          </p:cNvSpPr>
          <p:nvPr>
            <p:ph idx="1"/>
          </p:nvPr>
        </p:nvSpPr>
        <p:spPr/>
        <p:txBody>
          <a:bodyPr/>
          <a:lstStyle/>
          <a:p>
            <a:pPr marL="0" indent="0">
              <a:buNone/>
            </a:pPr>
            <a:r>
              <a:rPr lang="en-US" dirty="0"/>
              <a:t>“The force of gravity is the force with which the earth, moon, or other massively large object attracts another object towards itself. By definition, this is the weight of the object. All objects upon earth experience a force of gravity that is directed "downward" towards the center of the earth.”  the PCR</a:t>
            </a:r>
          </a:p>
        </p:txBody>
      </p:sp>
    </p:spTree>
    <p:extLst>
      <p:ext uri="{BB962C8B-B14F-4D97-AF65-F5344CB8AC3E}">
        <p14:creationId xmlns:p14="http://schemas.microsoft.com/office/powerpoint/2010/main" val="656992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a:t>
            </a:r>
          </a:p>
        </p:txBody>
      </p:sp>
      <p:sp>
        <p:nvSpPr>
          <p:cNvPr id="3" name="Content Placeholder 2"/>
          <p:cNvSpPr>
            <a:spLocks noGrp="1"/>
          </p:cNvSpPr>
          <p:nvPr>
            <p:ph idx="1"/>
          </p:nvPr>
        </p:nvSpPr>
        <p:spPr/>
        <p:txBody>
          <a:bodyPr>
            <a:normAutofit fontScale="92500" lnSpcReduction="10000"/>
          </a:bodyPr>
          <a:lstStyle/>
          <a:p>
            <a:r>
              <a:rPr lang="en-US" dirty="0"/>
              <a:t>We will say that weight is the size of the gravitational force on an object.</a:t>
            </a:r>
          </a:p>
          <a:p>
            <a:r>
              <a:rPr lang="en-US" dirty="0"/>
              <a:t>Weight is directly proportional to mass.</a:t>
            </a:r>
          </a:p>
          <a:p>
            <a:r>
              <a:rPr lang="en-US" dirty="0" err="1"/>
              <a:t>F</a:t>
            </a:r>
            <a:r>
              <a:rPr lang="en-US" baseline="-25000" dirty="0" err="1"/>
              <a:t>g</a:t>
            </a:r>
            <a:r>
              <a:rPr lang="en-US" baseline="-25000" dirty="0"/>
              <a:t> </a:t>
            </a:r>
            <a:r>
              <a:rPr lang="en-US" dirty="0"/>
              <a:t>= mg</a:t>
            </a:r>
          </a:p>
          <a:p>
            <a:pPr lvl="1"/>
            <a:r>
              <a:rPr lang="en-US" dirty="0" err="1"/>
              <a:t>F</a:t>
            </a:r>
            <a:r>
              <a:rPr lang="en-US" baseline="-25000" dirty="0" err="1"/>
              <a:t>g</a:t>
            </a:r>
            <a:r>
              <a:rPr lang="en-US" baseline="-25000" dirty="0"/>
              <a:t> </a:t>
            </a:r>
            <a:r>
              <a:rPr lang="en-US" dirty="0"/>
              <a:t>= weight, or gravitational force (in newtons)</a:t>
            </a:r>
          </a:p>
          <a:p>
            <a:pPr lvl="1"/>
            <a:r>
              <a:rPr lang="en-US" dirty="0"/>
              <a:t>m = mass (in kilograms)</a:t>
            </a:r>
          </a:p>
          <a:p>
            <a:pPr lvl="1"/>
            <a:r>
              <a:rPr lang="en-US" dirty="0"/>
              <a:t>g = acceleration due to gravity, OR free fall acceleration, on earth 9.8m/s/s  OR </a:t>
            </a:r>
            <a:r>
              <a:rPr lang="en-US" b="1" dirty="0"/>
              <a:t>gravitational field strength (9.8 N/kg)</a:t>
            </a:r>
          </a:p>
          <a:p>
            <a:r>
              <a:rPr lang="en-US" dirty="0"/>
              <a:t>Weight changes with location in the universe.</a:t>
            </a:r>
          </a:p>
        </p:txBody>
      </p:sp>
    </p:spTree>
    <p:extLst>
      <p:ext uri="{BB962C8B-B14F-4D97-AF65-F5344CB8AC3E}">
        <p14:creationId xmlns:p14="http://schemas.microsoft.com/office/powerpoint/2010/main" val="3661729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p:txBody>
          <a:bodyPr>
            <a:normAutofit/>
          </a:bodyPr>
          <a:lstStyle/>
          <a:p>
            <a:r>
              <a:rPr lang="en-US" dirty="0"/>
              <a:t>What is the weight (in N) of a 30 kg suitcase?  (if it is on earth)</a:t>
            </a:r>
          </a:p>
          <a:p>
            <a:endParaRPr lang="en-US" dirty="0"/>
          </a:p>
          <a:p>
            <a:pPr>
              <a:buNone/>
            </a:pPr>
            <a:endParaRPr lang="en-US" dirty="0"/>
          </a:p>
          <a:p>
            <a:r>
              <a:rPr lang="en-US" dirty="0"/>
              <a:t>An astronaut weighs 700N on Earth.  How much does he weigh on the moon (where g=1.6 N/kg)?</a:t>
            </a:r>
          </a:p>
          <a:p>
            <a:pPr marL="0" indent="0">
              <a:buNone/>
            </a:pPr>
            <a:endParaRPr lang="en-US" dirty="0"/>
          </a:p>
        </p:txBody>
      </p:sp>
    </p:spTree>
    <p:extLst>
      <p:ext uri="{BB962C8B-B14F-4D97-AF65-F5344CB8AC3E}">
        <p14:creationId xmlns:p14="http://schemas.microsoft.com/office/powerpoint/2010/main" val="1911269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D995-AA17-4CF5-A0A2-0618B85A7BEB}"/>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66B0D01D-F7B0-45AE-83CD-6B76AF251230}"/>
              </a:ext>
            </a:extLst>
          </p:cNvPr>
          <p:cNvSpPr>
            <a:spLocks noGrp="1"/>
          </p:cNvSpPr>
          <p:nvPr>
            <p:ph idx="1"/>
          </p:nvPr>
        </p:nvSpPr>
        <p:spPr/>
        <p:txBody>
          <a:bodyPr/>
          <a:lstStyle/>
          <a:p>
            <a:pPr marL="0" indent="0">
              <a:buNone/>
            </a:pPr>
            <a:r>
              <a:rPr lang="en-US" dirty="0"/>
              <a:t>Honors Physics</a:t>
            </a:r>
          </a:p>
          <a:p>
            <a:r>
              <a:rPr lang="en-US" dirty="0"/>
              <a:t>Read PCR Newton’s Laws Lessons 1,2</a:t>
            </a:r>
          </a:p>
          <a:p>
            <a:r>
              <a:rPr lang="en-US" dirty="0"/>
              <a:t>Complete Quest: Mass, Weight, Force</a:t>
            </a:r>
          </a:p>
        </p:txBody>
      </p:sp>
    </p:spTree>
    <p:extLst>
      <p:ext uri="{BB962C8B-B14F-4D97-AF65-F5344CB8AC3E}">
        <p14:creationId xmlns:p14="http://schemas.microsoft.com/office/powerpoint/2010/main" val="1481285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Forces (a second look)</a:t>
            </a:r>
          </a:p>
        </p:txBody>
      </p:sp>
      <p:sp>
        <p:nvSpPr>
          <p:cNvPr id="3" name="Content Placeholder 2"/>
          <p:cNvSpPr>
            <a:spLocks noGrp="1"/>
          </p:cNvSpPr>
          <p:nvPr>
            <p:ph idx="1"/>
          </p:nvPr>
        </p:nvSpPr>
        <p:spPr/>
        <p:txBody>
          <a:bodyPr>
            <a:normAutofit fontScale="62500" lnSpcReduction="20000"/>
          </a:bodyPr>
          <a:lstStyle/>
          <a:p>
            <a:pPr marL="0" indent="0">
              <a:buNone/>
            </a:pPr>
            <a:r>
              <a:rPr lang="en-US" u="sng" dirty="0"/>
              <a:t>Type</a:t>
            </a:r>
            <a:r>
              <a:rPr lang="en-US" dirty="0"/>
              <a:t>						</a:t>
            </a:r>
            <a:r>
              <a:rPr lang="en-US" u="sng" dirty="0"/>
              <a:t>“Agent”</a:t>
            </a:r>
          </a:p>
          <a:p>
            <a:pPr marL="0" indent="0">
              <a:lnSpc>
                <a:spcPct val="170000"/>
              </a:lnSpc>
              <a:buNone/>
            </a:pPr>
            <a:r>
              <a:rPr lang="en-US" dirty="0"/>
              <a:t>(</a:t>
            </a:r>
            <a:r>
              <a:rPr lang="en-US" dirty="0" err="1"/>
              <a:t>F</a:t>
            </a:r>
            <a:r>
              <a:rPr lang="en-US" baseline="-25000" dirty="0" err="1"/>
              <a:t>g</a:t>
            </a:r>
            <a:r>
              <a:rPr lang="en-US" dirty="0"/>
              <a:t>) Gravitational force </a:t>
            </a:r>
          </a:p>
          <a:p>
            <a:pPr marL="0" indent="0">
              <a:lnSpc>
                <a:spcPct val="170000"/>
              </a:lnSpc>
              <a:buNone/>
            </a:pPr>
            <a:r>
              <a:rPr lang="en-US" dirty="0"/>
              <a:t>(</a:t>
            </a:r>
            <a:r>
              <a:rPr lang="en-US" dirty="0" err="1"/>
              <a:t>F</a:t>
            </a:r>
            <a:r>
              <a:rPr lang="en-US" baseline="-25000" dirty="0" err="1"/>
              <a:t>n</a:t>
            </a:r>
            <a:r>
              <a:rPr lang="en-US" dirty="0"/>
              <a:t>)  Normal force </a:t>
            </a:r>
          </a:p>
          <a:p>
            <a:pPr marL="0" indent="0">
              <a:lnSpc>
                <a:spcPct val="170000"/>
              </a:lnSpc>
              <a:buNone/>
            </a:pPr>
            <a:r>
              <a:rPr lang="en-US" dirty="0"/>
              <a:t>(</a:t>
            </a:r>
            <a:r>
              <a:rPr lang="en-US" dirty="0" err="1"/>
              <a:t>Ff</a:t>
            </a:r>
            <a:r>
              <a:rPr lang="en-US" dirty="0"/>
              <a:t>)  Friction (force) </a:t>
            </a:r>
          </a:p>
          <a:p>
            <a:pPr marL="0" indent="0">
              <a:lnSpc>
                <a:spcPct val="170000"/>
              </a:lnSpc>
              <a:buNone/>
            </a:pPr>
            <a:r>
              <a:rPr lang="en-US" dirty="0"/>
              <a:t>(F</a:t>
            </a:r>
            <a:r>
              <a:rPr lang="en-US" baseline="-25000" dirty="0"/>
              <a:t>a</a:t>
            </a:r>
            <a:r>
              <a:rPr lang="en-US" dirty="0"/>
              <a:t>)  Applied force </a:t>
            </a:r>
          </a:p>
          <a:p>
            <a:pPr marL="0" indent="0">
              <a:lnSpc>
                <a:spcPct val="170000"/>
              </a:lnSpc>
              <a:buNone/>
            </a:pPr>
            <a:r>
              <a:rPr lang="en-US" dirty="0"/>
              <a:t>(F</a:t>
            </a:r>
            <a:r>
              <a:rPr lang="en-US" baseline="-25000" dirty="0"/>
              <a:t>t</a:t>
            </a:r>
            <a:r>
              <a:rPr lang="en-US" dirty="0"/>
              <a:t>)  Tension (force) </a:t>
            </a:r>
          </a:p>
          <a:p>
            <a:pPr marL="0" indent="0">
              <a:lnSpc>
                <a:spcPct val="170000"/>
              </a:lnSpc>
              <a:buNone/>
            </a:pPr>
            <a:r>
              <a:rPr lang="en-US" dirty="0"/>
              <a:t>(</a:t>
            </a:r>
            <a:r>
              <a:rPr lang="en-US" dirty="0" err="1"/>
              <a:t>F</a:t>
            </a:r>
            <a:r>
              <a:rPr lang="en-US" baseline="-25000" dirty="0" err="1"/>
              <a:t>d</a:t>
            </a:r>
            <a:r>
              <a:rPr lang="en-US" dirty="0"/>
              <a:t>)  Drag (force)</a:t>
            </a:r>
          </a:p>
          <a:p>
            <a:pPr marL="0" indent="0">
              <a:lnSpc>
                <a:spcPct val="170000"/>
              </a:lnSpc>
              <a:buNone/>
            </a:pPr>
            <a:r>
              <a:rPr lang="en-US" dirty="0"/>
              <a:t>(</a:t>
            </a:r>
            <a:r>
              <a:rPr lang="en-US" dirty="0" err="1"/>
              <a:t>F</a:t>
            </a:r>
            <a:r>
              <a:rPr lang="en-US" baseline="-25000" dirty="0" err="1"/>
              <a:t>thrust</a:t>
            </a:r>
            <a:r>
              <a:rPr lang="en-US" dirty="0"/>
              <a:t>)  Thrust </a:t>
            </a:r>
          </a:p>
          <a:p>
            <a:pPr marL="0" indent="0">
              <a:lnSpc>
                <a:spcPct val="170000"/>
              </a:lnSpc>
              <a:buNone/>
            </a:pPr>
            <a:r>
              <a:rPr lang="en-US" dirty="0"/>
              <a:t>(</a:t>
            </a:r>
            <a:r>
              <a:rPr lang="en-US" dirty="0" err="1"/>
              <a:t>F</a:t>
            </a:r>
            <a:r>
              <a:rPr lang="en-US" baseline="-25000" dirty="0" err="1"/>
              <a:t>lift</a:t>
            </a:r>
            <a:r>
              <a:rPr lang="en-US" dirty="0"/>
              <a:t>)  Lift (force)</a:t>
            </a:r>
          </a:p>
        </p:txBody>
      </p:sp>
    </p:spTree>
    <p:extLst>
      <p:ext uri="{BB962C8B-B14F-4D97-AF65-F5344CB8AC3E}">
        <p14:creationId xmlns:p14="http://schemas.microsoft.com/office/powerpoint/2010/main" val="1358277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net force?</a:t>
            </a:r>
          </a:p>
        </p:txBody>
      </p:sp>
      <p:sp>
        <p:nvSpPr>
          <p:cNvPr id="3" name="Content Placeholder 2"/>
          <p:cNvSpPr>
            <a:spLocks noGrp="1"/>
          </p:cNvSpPr>
          <p:nvPr>
            <p:ph idx="1"/>
          </p:nvPr>
        </p:nvSpPr>
        <p:spPr/>
        <p:txBody>
          <a:bodyPr/>
          <a:lstStyle/>
          <a:p>
            <a:pPr marL="0" indent="0">
              <a:buNone/>
            </a:pPr>
            <a:r>
              <a:rPr lang="en-US" dirty="0"/>
              <a:t>The vector sum of all the forces acting on an object – and it is the cause of acceleration.</a:t>
            </a:r>
          </a:p>
        </p:txBody>
      </p:sp>
    </p:spTree>
    <p:extLst>
      <p:ext uri="{BB962C8B-B14F-4D97-AF65-F5344CB8AC3E}">
        <p14:creationId xmlns:p14="http://schemas.microsoft.com/office/powerpoint/2010/main" val="3586706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NET FORCE?</a:t>
            </a:r>
          </a:p>
        </p:txBody>
      </p:sp>
      <p:sp>
        <p:nvSpPr>
          <p:cNvPr id="3" name="Content Placeholder 2"/>
          <p:cNvSpPr>
            <a:spLocks noGrp="1"/>
          </p:cNvSpPr>
          <p:nvPr>
            <p:ph idx="1"/>
          </p:nvPr>
        </p:nvSpPr>
        <p:spPr/>
        <p:txBody>
          <a:bodyPr>
            <a:normAutofit fontScale="85000" lnSpcReduction="20000"/>
          </a:bodyPr>
          <a:lstStyle/>
          <a:p>
            <a:r>
              <a:rPr lang="en-US" dirty="0"/>
              <a:t>It is NOT a type or example of a force.</a:t>
            </a:r>
          </a:p>
          <a:p>
            <a:pPr>
              <a:buNone/>
            </a:pPr>
            <a:endParaRPr lang="en-US" dirty="0"/>
          </a:p>
          <a:p>
            <a:r>
              <a:rPr lang="en-US" dirty="0"/>
              <a:t>It is the VECTOR sum of all the forces (acting on an object).</a:t>
            </a:r>
          </a:p>
          <a:p>
            <a:pPr>
              <a:buNone/>
            </a:pPr>
            <a:endParaRPr lang="en-US" dirty="0"/>
          </a:p>
          <a:p>
            <a:r>
              <a:rPr lang="en-US" dirty="0"/>
              <a:t>It is also called the unbalanced force, the sum of the forces, and total force.</a:t>
            </a:r>
          </a:p>
          <a:p>
            <a:pPr>
              <a:buNone/>
            </a:pPr>
            <a:endParaRPr lang="en-US" dirty="0"/>
          </a:p>
          <a:p>
            <a:r>
              <a:rPr lang="en-US" dirty="0"/>
              <a:t>Symbols:</a:t>
            </a:r>
          </a:p>
          <a:p>
            <a:pPr lvl="1">
              <a:buNone/>
            </a:pPr>
            <a:r>
              <a:rPr lang="en-US" dirty="0">
                <a:latin typeface="Symbol" pitchFamily="18" charset="2"/>
              </a:rPr>
              <a:t>S</a:t>
            </a:r>
            <a:r>
              <a:rPr lang="en-US" dirty="0"/>
              <a:t>F		or	</a:t>
            </a:r>
            <a:r>
              <a:rPr lang="en-US" dirty="0" err="1"/>
              <a:t>F</a:t>
            </a:r>
            <a:r>
              <a:rPr lang="en-US" baseline="-25000" dirty="0" err="1"/>
              <a:t>net</a:t>
            </a:r>
            <a:r>
              <a:rPr lang="en-US" dirty="0"/>
              <a:t>    </a:t>
            </a:r>
          </a:p>
          <a:p>
            <a:pPr lvl="1">
              <a:buNone/>
            </a:pPr>
            <a:r>
              <a:rPr lang="en-US" dirty="0"/>
              <a:t>(or just F </a:t>
            </a:r>
            <a:r>
              <a:rPr lang="en-US" sz="2400" dirty="0"/>
              <a:t>by lazy teachers and authors</a:t>
            </a:r>
            <a:r>
              <a:rPr lang="en-US" dirty="0"/>
              <a:t>)</a:t>
            </a:r>
            <a:endParaRPr lang="en-US" baseline="-25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 am still confused, I can’t visualize forces!</a:t>
            </a:r>
          </a:p>
        </p:txBody>
      </p:sp>
      <p:sp>
        <p:nvSpPr>
          <p:cNvPr id="3" name="Content Placeholder 2"/>
          <p:cNvSpPr>
            <a:spLocks noGrp="1"/>
          </p:cNvSpPr>
          <p:nvPr>
            <p:ph idx="1"/>
          </p:nvPr>
        </p:nvSpPr>
        <p:spPr/>
        <p:txBody>
          <a:bodyPr>
            <a:normAutofit fontScale="92500" lnSpcReduction="20000"/>
          </a:bodyPr>
          <a:lstStyle/>
          <a:p>
            <a:r>
              <a:rPr lang="en-US" dirty="0"/>
              <a:t>Force cannot be seen!</a:t>
            </a:r>
          </a:p>
          <a:p>
            <a:r>
              <a:rPr lang="en-US" dirty="0"/>
              <a:t>Many forces can be felt, but only by the objects that are interacting.  </a:t>
            </a:r>
          </a:p>
          <a:p>
            <a:r>
              <a:rPr lang="en-US" dirty="0"/>
              <a:t>We construct Free Body Diagrams (FBD) to assist us.</a:t>
            </a:r>
          </a:p>
          <a:p>
            <a:pPr marL="971550" lvl="1" indent="-514350">
              <a:buAutoNum type="arabicPeriod"/>
            </a:pPr>
            <a:r>
              <a:rPr lang="en-US" dirty="0"/>
              <a:t>Draw a dot or small box to represent the object</a:t>
            </a:r>
          </a:p>
          <a:p>
            <a:pPr marL="971550" lvl="1" indent="-514350">
              <a:buAutoNum type="arabicPeriod"/>
            </a:pPr>
            <a:r>
              <a:rPr lang="en-US" dirty="0"/>
              <a:t>Draw one arrow representing each of the forces acting on the object.</a:t>
            </a:r>
          </a:p>
          <a:p>
            <a:pPr marL="1371600" lvl="2" indent="-514350">
              <a:buFont typeface="Arial" charset="0"/>
              <a:buChar char="•"/>
            </a:pPr>
            <a:r>
              <a:rPr lang="en-US" dirty="0"/>
              <a:t>Draw the arrow in the direction of the force.</a:t>
            </a:r>
          </a:p>
          <a:p>
            <a:pPr marL="1371600" lvl="2" indent="-514350">
              <a:buFont typeface="Arial" charset="0"/>
              <a:buChar char="•"/>
            </a:pPr>
            <a:r>
              <a:rPr lang="en-US" dirty="0"/>
              <a:t>Make the arrow longer for a stronger force.</a:t>
            </a:r>
          </a:p>
          <a:p>
            <a:pPr marL="971550" lvl="1" indent="-514350">
              <a:buNone/>
            </a:pPr>
            <a:r>
              <a:rPr lang="en-US" dirty="0"/>
              <a:t>3.  Label each arrow with an F and subscript.</a:t>
            </a:r>
          </a:p>
          <a:p>
            <a:pPr marL="1371600" lvl="2" indent="-514350">
              <a:buFont typeface="Arial" charset="0"/>
              <a:buChar char="•"/>
            </a:pPr>
            <a:endParaRPr lang="en-US" dirty="0"/>
          </a:p>
          <a:p>
            <a:pPr marL="1371600" lvl="2" indent="-514350">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FBD is for an object that is NOT MOVING?</a:t>
            </a:r>
          </a:p>
        </p:txBody>
      </p:sp>
      <p:pic>
        <p:nvPicPr>
          <p:cNvPr id="1027" name="Picture 3"/>
          <p:cNvPicPr>
            <a:picLocks noGrp="1" noChangeAspect="1" noChangeArrowheads="1"/>
          </p:cNvPicPr>
          <p:nvPr>
            <p:ph idx="1"/>
          </p:nvPr>
        </p:nvPicPr>
        <p:blipFill>
          <a:blip r:embed="rId2" cstate="print"/>
          <a:srcRect l="754" t="5051" r="24746" b="52859"/>
          <a:stretch>
            <a:fillRect/>
          </a:stretch>
        </p:blipFill>
        <p:spPr bwMode="auto">
          <a:xfrm>
            <a:off x="457200" y="2514600"/>
            <a:ext cx="7193280" cy="304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p>
        </p:txBody>
      </p:sp>
      <p:sp>
        <p:nvSpPr>
          <p:cNvPr id="3" name="Content Placeholder 2"/>
          <p:cNvSpPr>
            <a:spLocks noGrp="1"/>
          </p:cNvSpPr>
          <p:nvPr>
            <p:ph idx="1"/>
          </p:nvPr>
        </p:nvSpPr>
        <p:spPr/>
        <p:txBody>
          <a:bodyPr/>
          <a:lstStyle/>
          <a:p>
            <a:pPr marL="0" indent="0">
              <a:buNone/>
            </a:pPr>
            <a:r>
              <a:rPr lang="en-US" u="sng" dirty="0"/>
              <a:t>Imagine</a:t>
            </a:r>
            <a:r>
              <a:rPr lang="en-US" dirty="0"/>
              <a:t> a place in the </a:t>
            </a:r>
            <a:r>
              <a:rPr lang="en-US" i="1" dirty="0"/>
              <a:t>cosmos</a:t>
            </a:r>
            <a:r>
              <a:rPr lang="en-US" dirty="0"/>
              <a:t> far from all gravitational and frictional influences. Imagine that you visit that place and throw a rock. The rock will:</a:t>
            </a:r>
          </a:p>
          <a:p>
            <a:pPr marL="514350" indent="-514350">
              <a:buAutoNum type="alphaLcPeriod"/>
            </a:pPr>
            <a:r>
              <a:rPr lang="en-US" dirty="0"/>
              <a:t>gradually stop. </a:t>
            </a:r>
          </a:p>
          <a:p>
            <a:pPr marL="514350" indent="-514350">
              <a:buAutoNum type="alphaLcPeriod"/>
            </a:pPr>
            <a:r>
              <a:rPr lang="en-US" dirty="0"/>
              <a:t>continue in motion in the same direction at constant speed.</a:t>
            </a:r>
          </a:p>
          <a:p>
            <a:pPr marL="514350" indent="-514350">
              <a:buAutoNum type="alphaLcPeriod"/>
            </a:pPr>
            <a:r>
              <a:rPr lang="en-US" dirty="0"/>
              <a:t>This prediction cannot be made</a:t>
            </a:r>
          </a:p>
          <a:p>
            <a:endParaRPr lang="en-US" dirty="0"/>
          </a:p>
        </p:txBody>
      </p:sp>
    </p:spTree>
    <p:extLst>
      <p:ext uri="{BB962C8B-B14F-4D97-AF65-F5344CB8AC3E}">
        <p14:creationId xmlns:p14="http://schemas.microsoft.com/office/powerpoint/2010/main" val="623719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Body Assignment</a:t>
            </a:r>
          </a:p>
        </p:txBody>
      </p:sp>
      <p:sp>
        <p:nvSpPr>
          <p:cNvPr id="3" name="Content Placeholder 2"/>
          <p:cNvSpPr>
            <a:spLocks noGrp="1"/>
          </p:cNvSpPr>
          <p:nvPr>
            <p:ph idx="1"/>
          </p:nvPr>
        </p:nvSpPr>
        <p:spPr/>
        <p:txBody>
          <a:bodyPr/>
          <a:lstStyle/>
          <a:p>
            <a:r>
              <a:rPr lang="en-US" dirty="0"/>
              <a:t>Teacher does one example</a:t>
            </a:r>
          </a:p>
          <a:p>
            <a:r>
              <a:rPr lang="en-US" dirty="0"/>
              <a:t>Students complete all 12 on PCR</a:t>
            </a:r>
          </a:p>
          <a:p>
            <a:r>
              <a:rPr lang="en-US" dirty="0"/>
              <a:t>In notes (or saved to a flash drive) copy the problem description, the labeled FBD (be sure it is drawn to scale) FOR EACH PROBLEM YOU DIDN’T GET ON THE FIRST TRY.</a:t>
            </a:r>
          </a:p>
          <a:p>
            <a:r>
              <a:rPr lang="en-US" dirty="0"/>
              <a:t>Complete parts a &amp; b on the WS Net Force &amp; FBD’s</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Now, You (might) understand Net Force…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What does a net force cause?</a:t>
            </a:r>
          </a:p>
          <a:p>
            <a:pPr marL="0" indent="0">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Now you understand Net Force…</a:t>
            </a:r>
          </a:p>
        </p:txBody>
      </p:sp>
      <p:sp>
        <p:nvSpPr>
          <p:cNvPr id="3" name="Content Placeholder 2"/>
          <p:cNvSpPr>
            <a:spLocks noGrp="1"/>
          </p:cNvSpPr>
          <p:nvPr>
            <p:ph idx="1"/>
          </p:nvPr>
        </p:nvSpPr>
        <p:spPr/>
        <p:txBody>
          <a:bodyPr/>
          <a:lstStyle/>
          <a:p>
            <a:pPr marL="0" indent="0">
              <a:buNone/>
            </a:pPr>
            <a:r>
              <a:rPr lang="en-US" dirty="0"/>
              <a:t>	Net force is the cause of acceleration.  The resulting acceleration is in the direction of the net force, ALWAYS.  So, if net force is the cause, and acceleration is the effect, then we must ask….</a:t>
            </a:r>
          </a:p>
        </p:txBody>
      </p:sp>
    </p:spTree>
    <p:extLst>
      <p:ext uri="{BB962C8B-B14F-4D97-AF65-F5344CB8AC3E}">
        <p14:creationId xmlns:p14="http://schemas.microsoft.com/office/powerpoint/2010/main" val="3621638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1143000"/>
          </a:xfrm>
        </p:spPr>
        <p:txBody>
          <a:bodyPr>
            <a:normAutofit fontScale="90000"/>
          </a:bodyPr>
          <a:lstStyle/>
          <a:p>
            <a:r>
              <a:rPr lang="en-US" dirty="0"/>
              <a:t>What is the mathematical relationship between an object’s acceleration (m/s/s ) and the net force (N) acting on it?  (Assume _ _ _ _ is kept constant.)</a:t>
            </a:r>
          </a:p>
        </p:txBody>
      </p:sp>
      <p:pic>
        <p:nvPicPr>
          <p:cNvPr id="2050" name="Picture 2"/>
          <p:cNvPicPr>
            <a:picLocks noGrp="1" noChangeAspect="1" noChangeArrowheads="1"/>
          </p:cNvPicPr>
          <p:nvPr>
            <p:ph idx="1"/>
          </p:nvPr>
        </p:nvPicPr>
        <p:blipFill>
          <a:blip r:embed="rId2" cstate="print"/>
          <a:srcRect l="2604" t="19233" r="54121" b="34058"/>
          <a:stretch>
            <a:fillRect/>
          </a:stretch>
        </p:blipFill>
        <p:spPr bwMode="auto">
          <a:xfrm>
            <a:off x="2286000" y="3657600"/>
            <a:ext cx="4114800" cy="246742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fontScale="90000"/>
          </a:bodyPr>
          <a:lstStyle/>
          <a:p>
            <a:r>
              <a:rPr lang="en-US" dirty="0"/>
              <a:t>What is the mathematical relationship between an object’s acceleration (m/s/s ) and the net force (N) acting on it?  (Assume SYSTEM MASS is kept constant.)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980679"/>
            <a:ext cx="5638800" cy="3212805"/>
          </a:xfrm>
        </p:spPr>
      </p:pic>
    </p:spTree>
    <p:extLst>
      <p:ext uri="{BB962C8B-B14F-4D97-AF65-F5344CB8AC3E}">
        <p14:creationId xmlns:p14="http://schemas.microsoft.com/office/powerpoint/2010/main" val="2989916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2</a:t>
            </a:r>
            <a:r>
              <a:rPr lang="en-US" baseline="30000" dirty="0"/>
              <a:t>nd</a:t>
            </a:r>
            <a:r>
              <a:rPr lang="en-US" dirty="0"/>
              <a:t> Law</a:t>
            </a:r>
          </a:p>
        </p:txBody>
      </p:sp>
      <p:sp>
        <p:nvSpPr>
          <p:cNvPr id="3" name="Content Placeholder 2"/>
          <p:cNvSpPr>
            <a:spLocks noGrp="1"/>
          </p:cNvSpPr>
          <p:nvPr>
            <p:ph idx="1"/>
          </p:nvPr>
        </p:nvSpPr>
        <p:spPr/>
        <p:txBody>
          <a:bodyPr>
            <a:normAutofit fontScale="92500" lnSpcReduction="10000"/>
          </a:bodyPr>
          <a:lstStyle/>
          <a:p>
            <a:r>
              <a:rPr lang="en-US" dirty="0"/>
              <a:t>Relates net force, mass, acceleration</a:t>
            </a:r>
          </a:p>
          <a:p>
            <a:endParaRPr lang="en-US" dirty="0"/>
          </a:p>
          <a:p>
            <a:r>
              <a:rPr lang="en-US" dirty="0"/>
              <a:t>acceleration = net force / mass </a:t>
            </a:r>
          </a:p>
          <a:p>
            <a:endParaRPr lang="en-US" dirty="0"/>
          </a:p>
          <a:p>
            <a:r>
              <a:rPr lang="en-US" dirty="0"/>
              <a:t>a= </a:t>
            </a:r>
            <a:r>
              <a:rPr lang="en-US" dirty="0">
                <a:latin typeface="Symbol" pitchFamily="18" charset="2"/>
              </a:rPr>
              <a:t>S</a:t>
            </a:r>
            <a:r>
              <a:rPr lang="en-US" dirty="0"/>
              <a:t>F/m		a=</a:t>
            </a:r>
            <a:r>
              <a:rPr lang="en-US" dirty="0" err="1"/>
              <a:t>F</a:t>
            </a:r>
            <a:r>
              <a:rPr lang="en-US" baseline="-25000" dirty="0" err="1"/>
              <a:t>net</a:t>
            </a:r>
            <a:r>
              <a:rPr lang="en-US" dirty="0"/>
              <a:t>/m		</a:t>
            </a:r>
            <a:r>
              <a:rPr lang="en-US" dirty="0">
                <a:latin typeface="Symbol" pitchFamily="18" charset="2"/>
              </a:rPr>
              <a:t>S</a:t>
            </a:r>
            <a:r>
              <a:rPr lang="en-US" dirty="0"/>
              <a:t>F=ma</a:t>
            </a:r>
          </a:p>
          <a:p>
            <a:endParaRPr lang="en-US" dirty="0"/>
          </a:p>
          <a:p>
            <a:r>
              <a:rPr lang="en-US" dirty="0"/>
              <a:t>NOTE:  This law focuses on the net force on ONE object and the resulting acceleration of that ONE object.</a:t>
            </a:r>
          </a:p>
          <a:p>
            <a:endParaRPr lang="en-US" dirty="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  Basic Applications of Newton’s 2</a:t>
            </a:r>
            <a:r>
              <a:rPr lang="en-US" baseline="30000" dirty="0"/>
              <a:t>nd</a:t>
            </a:r>
            <a:r>
              <a:rPr lang="en-US" dirty="0"/>
              <a:t> Law  </a:t>
            </a:r>
          </a:p>
        </p:txBody>
      </p:sp>
      <p:sp>
        <p:nvSpPr>
          <p:cNvPr id="3" name="Content Placeholder 2"/>
          <p:cNvSpPr>
            <a:spLocks noGrp="1"/>
          </p:cNvSpPr>
          <p:nvPr>
            <p:ph idx="1"/>
          </p:nvPr>
        </p:nvSpPr>
        <p:spPr/>
        <p:txBody>
          <a:bodyPr>
            <a:normAutofit fontScale="85000" lnSpcReduction="10000"/>
          </a:bodyPr>
          <a:lstStyle/>
          <a:p>
            <a:r>
              <a:rPr lang="en-US" dirty="0"/>
              <a:t>A Tesla S has a mass of 2107kg.  What net force is required to accelerate this car to 100 km/</a:t>
            </a:r>
            <a:r>
              <a:rPr lang="en-US" dirty="0" err="1"/>
              <a:t>hr</a:t>
            </a:r>
            <a:r>
              <a:rPr lang="en-US" dirty="0"/>
              <a:t> in 2.36 seconds?</a:t>
            </a:r>
          </a:p>
          <a:p>
            <a:r>
              <a:rPr lang="en-US" dirty="0"/>
              <a:t>Dennis (67kg) can start from rest and sprint 10.0m in 2.58 seconds.  How much (average) net force does this require?</a:t>
            </a:r>
          </a:p>
          <a:p>
            <a:r>
              <a:rPr lang="en-US" dirty="0"/>
              <a:t>A major league pitch can impact the catcher’s glove traveling at 45.0m/s.  The ball is stopped after moving 20.0cm.  If the ball is 142g, calculate the magnitude of the net force acting on it during the collision.  (Assume the ball slows with a uniform acceleration.)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lnSpcReduction="10000"/>
          </a:bodyPr>
          <a:lstStyle/>
          <a:p>
            <a:pPr marL="0" indent="0">
              <a:buNone/>
            </a:pPr>
            <a:r>
              <a:rPr lang="en-US" dirty="0"/>
              <a:t>AP</a:t>
            </a:r>
          </a:p>
          <a:p>
            <a:pPr>
              <a:buFontTx/>
              <a:buChar char="-"/>
            </a:pPr>
            <a:r>
              <a:rPr lang="en-US" dirty="0"/>
              <a:t>Read p98-105</a:t>
            </a:r>
          </a:p>
          <a:p>
            <a:pPr>
              <a:buFontTx/>
              <a:buChar char="-"/>
            </a:pPr>
            <a:r>
              <a:rPr lang="en-US" dirty="0"/>
              <a:t>Study </a:t>
            </a:r>
            <a:r>
              <a:rPr lang="en-US" dirty="0" err="1"/>
              <a:t>Probs</a:t>
            </a:r>
            <a:r>
              <a:rPr lang="en-US" dirty="0"/>
              <a:t> 5, 8, 21, 28 from Chapter 5</a:t>
            </a:r>
          </a:p>
          <a:p>
            <a:pPr>
              <a:buFontTx/>
              <a:buChar char="-"/>
            </a:pPr>
            <a:r>
              <a:rPr lang="en-US" dirty="0"/>
              <a:t>Quest Newtons Laws 2</a:t>
            </a:r>
          </a:p>
          <a:p>
            <a:pPr>
              <a:buFontTx/>
              <a:buChar char="-"/>
            </a:pPr>
            <a:endParaRPr lang="en-US" dirty="0"/>
          </a:p>
          <a:p>
            <a:pPr marL="0" indent="0">
              <a:buNone/>
            </a:pPr>
            <a:r>
              <a:rPr lang="en-US" dirty="0"/>
              <a:t>Honors</a:t>
            </a:r>
          </a:p>
          <a:p>
            <a:pPr marL="0" indent="0">
              <a:buNone/>
            </a:pPr>
            <a:r>
              <a:rPr lang="en-US" dirty="0"/>
              <a:t>-  Read PCR Newton’s Laws Lessons 1,2,3a,b</a:t>
            </a:r>
          </a:p>
          <a:p>
            <a:pPr marL="0" indent="0">
              <a:buNone/>
            </a:pPr>
            <a:r>
              <a:rPr lang="en-US" dirty="0"/>
              <a:t>-  Start </a:t>
            </a:r>
            <a:r>
              <a:rPr lang="en-US"/>
              <a:t>Quest Newton’s2nd and 3</a:t>
            </a:r>
            <a:r>
              <a:rPr lang="en-US" baseline="30000"/>
              <a:t>rd</a:t>
            </a:r>
            <a:r>
              <a:rPr lang="en-US"/>
              <a:t> Laws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the forces between two objects?</a:t>
            </a:r>
          </a:p>
        </p:txBody>
      </p:sp>
      <p:sp>
        <p:nvSpPr>
          <p:cNvPr id="3" name="Content Placeholder 2"/>
          <p:cNvSpPr>
            <a:spLocks noGrp="1"/>
          </p:cNvSpPr>
          <p:nvPr>
            <p:ph idx="1"/>
          </p:nvPr>
        </p:nvSpPr>
        <p:spPr/>
        <p:txBody>
          <a:bodyPr>
            <a:normAutofit/>
          </a:bodyPr>
          <a:lstStyle/>
          <a:p>
            <a:r>
              <a:rPr lang="en-US" dirty="0"/>
              <a:t>Newton’s 1</a:t>
            </a:r>
            <a:r>
              <a:rPr lang="en-US" baseline="30000" dirty="0"/>
              <a:t>st</a:t>
            </a:r>
            <a:r>
              <a:rPr lang="en-US" dirty="0"/>
              <a:t> Law uses forces to determine if an object _ _ _ _ _ _ _ _ _ _ _</a:t>
            </a:r>
          </a:p>
          <a:p>
            <a:r>
              <a:rPr lang="en-US" dirty="0"/>
              <a:t>Newton’s 2</a:t>
            </a:r>
            <a:r>
              <a:rPr lang="en-US" baseline="30000" dirty="0"/>
              <a:t>nd</a:t>
            </a:r>
            <a:r>
              <a:rPr lang="en-US" dirty="0"/>
              <a:t> Law relates the acceleration to the net force and mass MATHEMATICALLY</a:t>
            </a:r>
          </a:p>
          <a:p>
            <a:r>
              <a:rPr lang="en-US" dirty="0"/>
              <a:t>Newton’s Third Law focuses on the size and directions of the forces that are applied when tow objects interact.  It does NOT analyze the movement that results form the forces!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pic>
        <p:nvPicPr>
          <p:cNvPr id="1026" name="Picture 2"/>
          <p:cNvPicPr>
            <a:picLocks noGrp="1" noChangeAspect="1" noChangeArrowheads="1"/>
          </p:cNvPicPr>
          <p:nvPr>
            <p:ph idx="1"/>
          </p:nvPr>
        </p:nvPicPr>
        <p:blipFill>
          <a:blip r:embed="rId2" cstate="print"/>
          <a:srcRect t="20203" r="34848" b="10768"/>
          <a:stretch>
            <a:fillRect/>
          </a:stretch>
        </p:blipFill>
        <p:spPr bwMode="auto">
          <a:xfrm>
            <a:off x="990601" y="455908"/>
            <a:ext cx="7086600" cy="518289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Supposing you were in space in a </a:t>
            </a:r>
            <a:r>
              <a:rPr lang="en-US" i="1" dirty="0"/>
              <a:t>weightless environment</a:t>
            </a:r>
            <a:r>
              <a:rPr lang="en-US" dirty="0"/>
              <a:t>, would it require a force to set an object in motion?</a:t>
            </a:r>
          </a:p>
        </p:txBody>
      </p:sp>
    </p:spTree>
    <p:extLst>
      <p:ext uri="{BB962C8B-B14F-4D97-AF65-F5344CB8AC3E}">
        <p14:creationId xmlns:p14="http://schemas.microsoft.com/office/powerpoint/2010/main" val="3444467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these interactions:</a:t>
            </a:r>
          </a:p>
        </p:txBody>
      </p:sp>
      <p:sp>
        <p:nvSpPr>
          <p:cNvPr id="3" name="Content Placeholder 2"/>
          <p:cNvSpPr>
            <a:spLocks noGrp="1"/>
          </p:cNvSpPr>
          <p:nvPr>
            <p:ph idx="1"/>
          </p:nvPr>
        </p:nvSpPr>
        <p:spPr/>
        <p:txBody>
          <a:bodyPr/>
          <a:lstStyle/>
          <a:p>
            <a:r>
              <a:rPr lang="en-US" dirty="0"/>
              <a:t>Two things (Thing 1 &amp; Thing 2) of equal mass traveling at equal speeds collide head-on.  Who “feels” more force?</a:t>
            </a:r>
          </a:p>
          <a:p>
            <a:r>
              <a:rPr lang="en-US" dirty="0"/>
              <a:t>Two things (Thing 1 &amp; Thing 2) of equal mass collide, but Thing 2 was initially at rest.  Who “feels” more force?</a:t>
            </a:r>
          </a:p>
          <a:p>
            <a:r>
              <a:rPr lang="en-US" dirty="0"/>
              <a:t>Thing 1 rear-ends Thing 2. Who “feels” more force?</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t>
            </a:r>
            <a:r>
              <a:rPr lang="en-US" i="1" dirty="0"/>
              <a:t>these</a:t>
            </a:r>
            <a:r>
              <a:rPr lang="en-US" dirty="0"/>
              <a:t> interactions</a:t>
            </a:r>
          </a:p>
        </p:txBody>
      </p:sp>
      <p:sp>
        <p:nvSpPr>
          <p:cNvPr id="3" name="Content Placeholder 2"/>
          <p:cNvSpPr>
            <a:spLocks noGrp="1"/>
          </p:cNvSpPr>
          <p:nvPr>
            <p:ph idx="1"/>
          </p:nvPr>
        </p:nvSpPr>
        <p:spPr/>
        <p:txBody>
          <a:bodyPr>
            <a:normAutofit lnSpcReduction="10000"/>
          </a:bodyPr>
          <a:lstStyle/>
          <a:p>
            <a:r>
              <a:rPr lang="en-US" dirty="0"/>
              <a:t>Two things (Thing 1 &amp; Thing </a:t>
            </a:r>
            <a:r>
              <a:rPr lang="en-US" i="1" dirty="0"/>
              <a:t>3</a:t>
            </a:r>
            <a:r>
              <a:rPr lang="en-US" dirty="0"/>
              <a:t>) traveling at equal speeds collide head-on.  Thing 3 is WAY more massive.  Who “feels” more force?</a:t>
            </a:r>
          </a:p>
          <a:p>
            <a:r>
              <a:rPr lang="en-US" dirty="0"/>
              <a:t>Two things (Thing 1 &amp; Thing 3) collide, but Thing 1 was initially at rest. Thing 3 is WAY more massive.  Who “feels” more force?</a:t>
            </a:r>
          </a:p>
          <a:p>
            <a:r>
              <a:rPr lang="en-US" dirty="0"/>
              <a:t>Two things (Thing 1 &amp; Thing 3) collide, but Thing 3 was initially at rest. Thing 3 is WAY more massive.  Who “feels” more force?</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a:t>
            </a:r>
          </a:p>
        </p:txBody>
      </p:sp>
      <p:sp>
        <p:nvSpPr>
          <p:cNvPr id="3" name="Content Placeholder 2"/>
          <p:cNvSpPr>
            <a:spLocks noGrp="1"/>
          </p:cNvSpPr>
          <p:nvPr>
            <p:ph idx="1"/>
          </p:nvPr>
        </p:nvSpPr>
        <p:spPr/>
        <p:txBody>
          <a:bodyPr>
            <a:normAutofit fontScale="92500" lnSpcReduction="10000"/>
          </a:bodyPr>
          <a:lstStyle/>
          <a:p>
            <a:pPr>
              <a:buNone/>
            </a:pPr>
            <a:endParaRPr lang="en-US" dirty="0"/>
          </a:p>
          <a:p>
            <a:r>
              <a:rPr lang="en-US" dirty="0"/>
              <a:t>The force object one exerts on object two is equal size but opposite direction to the force that object two exerts on object one.  ALWAYS</a:t>
            </a:r>
          </a:p>
          <a:p>
            <a:r>
              <a:rPr lang="en-US" dirty="0"/>
              <a:t>(For every action, there is an equal, but opposite reaction.)</a:t>
            </a:r>
          </a:p>
          <a:p>
            <a:r>
              <a:rPr lang="en-US" dirty="0"/>
              <a:t>Newton’s Third Law focuses on the size and directions of the forces that are applied when two objects interact.  It does NOT analyze the type of movement that results form the forces!</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and Reaction Forces…</a:t>
            </a:r>
          </a:p>
        </p:txBody>
      </p:sp>
      <p:sp>
        <p:nvSpPr>
          <p:cNvPr id="3" name="Content Placeholder 2"/>
          <p:cNvSpPr>
            <a:spLocks noGrp="1"/>
          </p:cNvSpPr>
          <p:nvPr>
            <p:ph idx="1"/>
          </p:nvPr>
        </p:nvSpPr>
        <p:spPr/>
        <p:txBody>
          <a:bodyPr/>
          <a:lstStyle/>
          <a:p>
            <a:r>
              <a:rPr lang="en-US" dirty="0"/>
              <a:t>Are ALWAYS  the same size and opposite directions</a:t>
            </a:r>
          </a:p>
          <a:p>
            <a:r>
              <a:rPr lang="en-US" dirty="0"/>
              <a:t>Are ALWAYS the same type of forces (if the “action” force is friction, so is the “reaction” force)</a:t>
            </a:r>
          </a:p>
          <a:p>
            <a:r>
              <a:rPr lang="en-US" dirty="0"/>
              <a:t>NEVER cancel (balance is a better word, but they NEVER do that either!)</a:t>
            </a:r>
          </a:p>
        </p:txBody>
      </p:sp>
    </p:spTree>
    <p:extLst>
      <p:ext uri="{BB962C8B-B14F-4D97-AF65-F5344CB8AC3E}">
        <p14:creationId xmlns:p14="http://schemas.microsoft.com/office/powerpoint/2010/main" val="3188332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9E170-842C-4B04-B1FE-58E250F47374}"/>
              </a:ext>
            </a:extLst>
          </p:cNvPr>
          <p:cNvSpPr>
            <a:spLocks noGrp="1"/>
          </p:cNvSpPr>
          <p:nvPr>
            <p:ph type="title"/>
          </p:nvPr>
        </p:nvSpPr>
        <p:spPr/>
        <p:txBody>
          <a:bodyPr>
            <a:normAutofit/>
          </a:bodyPr>
          <a:lstStyle/>
          <a:p>
            <a:r>
              <a:rPr lang="en-US" dirty="0"/>
              <a:t>The heaviest man ever…</a:t>
            </a:r>
          </a:p>
        </p:txBody>
      </p:sp>
      <p:sp>
        <p:nvSpPr>
          <p:cNvPr id="3" name="Content Placeholder 2">
            <a:extLst>
              <a:ext uri="{FF2B5EF4-FFF2-40B4-BE49-F238E27FC236}">
                <a16:creationId xmlns:a16="http://schemas.microsoft.com/office/drawing/2014/main" id="{65B33346-9A83-4DA6-80F8-DE960DC310D3}"/>
              </a:ext>
            </a:extLst>
          </p:cNvPr>
          <p:cNvSpPr>
            <a:spLocks noGrp="1"/>
          </p:cNvSpPr>
          <p:nvPr>
            <p:ph idx="1"/>
          </p:nvPr>
        </p:nvSpPr>
        <p:spPr/>
        <p:txBody>
          <a:bodyPr/>
          <a:lstStyle/>
          <a:p>
            <a:r>
              <a:rPr lang="en-US" dirty="0"/>
              <a:t>The earth pulled on Jon </a:t>
            </a:r>
            <a:r>
              <a:rPr lang="en-US" dirty="0" err="1"/>
              <a:t>Minnoch</a:t>
            </a:r>
            <a:r>
              <a:rPr lang="en-US" dirty="0"/>
              <a:t> with 4332N of gravitational force.  How much gravitational force did Jon exert on the earth?</a:t>
            </a:r>
          </a:p>
        </p:txBody>
      </p:sp>
    </p:spTree>
    <p:extLst>
      <p:ext uri="{BB962C8B-B14F-4D97-AF65-F5344CB8AC3E}">
        <p14:creationId xmlns:p14="http://schemas.microsoft.com/office/powerpoint/2010/main" val="4014977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  Free Body Diagram based 2</a:t>
            </a:r>
            <a:r>
              <a:rPr lang="en-US" baseline="30000" dirty="0"/>
              <a:t>nd</a:t>
            </a:r>
            <a:r>
              <a:rPr lang="en-US" dirty="0"/>
              <a:t> Law Problems </a:t>
            </a:r>
          </a:p>
        </p:txBody>
      </p:sp>
      <p:sp>
        <p:nvSpPr>
          <p:cNvPr id="3" name="Content Placeholder 2"/>
          <p:cNvSpPr>
            <a:spLocks noGrp="1"/>
          </p:cNvSpPr>
          <p:nvPr>
            <p:ph idx="1"/>
          </p:nvPr>
        </p:nvSpPr>
        <p:spPr/>
        <p:txBody>
          <a:bodyPr/>
          <a:lstStyle/>
          <a:p>
            <a:r>
              <a:rPr lang="en-US" dirty="0"/>
              <a:t>A 300kg elevator is supported by a steel cable.  Determine the tension in the cable when the elevator is:</a:t>
            </a:r>
          </a:p>
          <a:p>
            <a:pPr marL="971550" lvl="1" indent="-514350">
              <a:buAutoNum type="alphaLcParenR"/>
            </a:pPr>
            <a:r>
              <a:rPr lang="en-US" dirty="0"/>
              <a:t>stationary</a:t>
            </a:r>
          </a:p>
          <a:p>
            <a:pPr marL="971550" lvl="1" indent="-514350">
              <a:buAutoNum type="alphaLcParenR"/>
            </a:pPr>
            <a:r>
              <a:rPr lang="en-US" dirty="0"/>
              <a:t>accelerating upward at 0.50m/s/s</a:t>
            </a:r>
          </a:p>
          <a:p>
            <a:pPr marL="971550" lvl="1" indent="-514350">
              <a:buAutoNum type="alphaLcParenR"/>
            </a:pPr>
            <a:r>
              <a:rPr lang="en-US" dirty="0"/>
              <a:t>moving upward at a constant 2.0m/s</a:t>
            </a:r>
          </a:p>
          <a:p>
            <a:pPr marL="971550" lvl="1" indent="-514350">
              <a:buAutoNum type="alphaLcParenR"/>
            </a:pPr>
            <a:r>
              <a:rPr lang="en-US" dirty="0"/>
              <a:t>slowing down 0.5m/s every second, while still moving upward.</a:t>
            </a:r>
          </a:p>
        </p:txBody>
      </p:sp>
    </p:spTree>
    <p:extLst>
      <p:ext uri="{BB962C8B-B14F-4D97-AF65-F5344CB8AC3E}">
        <p14:creationId xmlns:p14="http://schemas.microsoft.com/office/powerpoint/2010/main" val="183211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BD04-2853-408E-997A-CFCD842D3AE0}"/>
              </a:ext>
            </a:extLst>
          </p:cNvPr>
          <p:cNvSpPr>
            <a:spLocks noGrp="1"/>
          </p:cNvSpPr>
          <p:nvPr>
            <p:ph type="title"/>
          </p:nvPr>
        </p:nvSpPr>
        <p:spPr/>
        <p:txBody>
          <a:bodyPr/>
          <a:lstStyle/>
          <a:p>
            <a:r>
              <a:rPr lang="en-US" dirty="0"/>
              <a:t>2</a:t>
            </a:r>
            <a:r>
              <a:rPr lang="en-US" baseline="30000" dirty="0"/>
              <a:t>nd </a:t>
            </a:r>
            <a:r>
              <a:rPr lang="en-US" dirty="0"/>
              <a:t>Law Example</a:t>
            </a:r>
          </a:p>
        </p:txBody>
      </p:sp>
      <p:sp>
        <p:nvSpPr>
          <p:cNvPr id="3" name="Content Placeholder 2">
            <a:extLst>
              <a:ext uri="{FF2B5EF4-FFF2-40B4-BE49-F238E27FC236}">
                <a16:creationId xmlns:a16="http://schemas.microsoft.com/office/drawing/2014/main" id="{47AED870-6C15-4C7B-A917-2413E7937584}"/>
              </a:ext>
            </a:extLst>
          </p:cNvPr>
          <p:cNvSpPr>
            <a:spLocks noGrp="1"/>
          </p:cNvSpPr>
          <p:nvPr>
            <p:ph idx="1"/>
          </p:nvPr>
        </p:nvSpPr>
        <p:spPr/>
        <p:txBody>
          <a:bodyPr/>
          <a:lstStyle/>
          <a:p>
            <a:r>
              <a:rPr lang="en-US" dirty="0"/>
              <a:t>A 35 kg child rides in an elevator.  How heavy does the child feel (what is the normal force acting on the child) when the elevator is:</a:t>
            </a:r>
          </a:p>
          <a:p>
            <a:pPr lvl="0"/>
            <a:r>
              <a:rPr lang="en-US" dirty="0"/>
              <a:t>accelerating upward at 3.5 m/s/s?</a:t>
            </a:r>
          </a:p>
          <a:p>
            <a:pPr lvl="0"/>
            <a:r>
              <a:rPr lang="en-US" dirty="0"/>
              <a:t>moving upward at a constant 7.0 m/s?</a:t>
            </a:r>
          </a:p>
          <a:p>
            <a:pPr lvl="0"/>
            <a:r>
              <a:rPr lang="en-US" dirty="0"/>
              <a:t>accelerating downward at 3.5 m/s/s?</a:t>
            </a:r>
          </a:p>
          <a:p>
            <a:pPr lvl="0"/>
            <a:r>
              <a:rPr lang="en-US" dirty="0"/>
              <a:t>sitting still?</a:t>
            </a:r>
          </a:p>
          <a:p>
            <a:endParaRPr lang="en-US" dirty="0"/>
          </a:p>
        </p:txBody>
      </p:sp>
    </p:spTree>
    <p:extLst>
      <p:ext uri="{BB962C8B-B14F-4D97-AF65-F5344CB8AC3E}">
        <p14:creationId xmlns:p14="http://schemas.microsoft.com/office/powerpoint/2010/main" val="84752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1</a:t>
            </a:r>
            <a:r>
              <a:rPr lang="en-US" baseline="30000" dirty="0"/>
              <a:t>st</a:t>
            </a:r>
            <a:r>
              <a:rPr lang="en-US" dirty="0"/>
              <a:t> Law</a:t>
            </a:r>
          </a:p>
        </p:txBody>
      </p:sp>
      <p:sp>
        <p:nvSpPr>
          <p:cNvPr id="3" name="Content Placeholder 2"/>
          <p:cNvSpPr>
            <a:spLocks noGrp="1"/>
          </p:cNvSpPr>
          <p:nvPr>
            <p:ph idx="1"/>
          </p:nvPr>
        </p:nvSpPr>
        <p:spPr/>
        <p:txBody>
          <a:bodyPr/>
          <a:lstStyle/>
          <a:p>
            <a:r>
              <a:rPr lang="en-US" dirty="0"/>
              <a:t>An object at rest will remain at rest, and an object in motion will remain in motion at a     _ _ _ _ _ _ _ _   _ _ _ _ _ _ _ _ unless it is acted upon by a _ _ _ force.</a:t>
            </a:r>
          </a:p>
          <a:p>
            <a:pPr>
              <a:buNone/>
            </a:pPr>
            <a:endParaRPr lang="en-US" dirty="0"/>
          </a:p>
          <a:p>
            <a:r>
              <a:rPr lang="en-US" dirty="0"/>
              <a:t>If …			then…</a:t>
            </a:r>
          </a:p>
          <a:p>
            <a:pPr>
              <a:buFont typeface="Arial" charset="0"/>
              <a:buChar char="•"/>
            </a:pPr>
            <a:r>
              <a:rPr lang="en-US" dirty="0"/>
              <a:t>If …			then…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1</a:t>
            </a:r>
            <a:r>
              <a:rPr lang="en-US" baseline="30000" dirty="0"/>
              <a:t>st</a:t>
            </a:r>
            <a:r>
              <a:rPr lang="en-US" dirty="0"/>
              <a:t> Law</a:t>
            </a:r>
          </a:p>
        </p:txBody>
      </p:sp>
      <p:sp>
        <p:nvSpPr>
          <p:cNvPr id="3" name="Content Placeholder 2"/>
          <p:cNvSpPr>
            <a:spLocks noGrp="1"/>
          </p:cNvSpPr>
          <p:nvPr>
            <p:ph idx="1"/>
          </p:nvPr>
        </p:nvSpPr>
        <p:spPr/>
        <p:txBody>
          <a:bodyPr/>
          <a:lstStyle/>
          <a:p>
            <a:r>
              <a:rPr lang="en-US" dirty="0"/>
              <a:t>An object at rest will remain at rest, and an object in motion will remain in motion at a     CONSTANT VELOCITY unless it is acted upon by a NET (external) force.</a:t>
            </a:r>
          </a:p>
          <a:p>
            <a:pPr>
              <a:buNone/>
            </a:pPr>
            <a:endParaRPr lang="en-US" dirty="0"/>
          </a:p>
          <a:p>
            <a:pPr marL="0" indent="0">
              <a:buNone/>
            </a:pPr>
            <a:r>
              <a:rPr lang="en-US" dirty="0"/>
              <a:t>	If </a:t>
            </a:r>
            <a:r>
              <a:rPr lang="en-US" dirty="0">
                <a:latin typeface="Symbol" pitchFamily="18" charset="2"/>
              </a:rPr>
              <a:t>S</a:t>
            </a:r>
            <a:r>
              <a:rPr lang="en-US" dirty="0"/>
              <a:t>F = 0	then a=0</a:t>
            </a:r>
          </a:p>
          <a:p>
            <a:pPr marL="0" indent="0">
              <a:buNone/>
            </a:pPr>
            <a:r>
              <a:rPr lang="en-US" dirty="0"/>
              <a:t>	If </a:t>
            </a:r>
            <a:r>
              <a:rPr lang="en-US" dirty="0">
                <a:latin typeface="Symbol" pitchFamily="18" charset="2"/>
              </a:rPr>
              <a:t>S</a:t>
            </a:r>
            <a:r>
              <a:rPr lang="en-US" dirty="0"/>
              <a:t>F ≠ 0	then a≠0    (acceleration occurs)</a:t>
            </a:r>
          </a:p>
          <a:p>
            <a:pPr marL="0" indent="0">
              <a:buNone/>
            </a:pPr>
            <a:endParaRPr lang="en-US" dirty="0"/>
          </a:p>
          <a:p>
            <a:endParaRPr lang="en-US" dirty="0"/>
          </a:p>
        </p:txBody>
      </p:sp>
    </p:spTree>
    <p:extLst>
      <p:ext uri="{BB962C8B-B14F-4D97-AF65-F5344CB8AC3E}">
        <p14:creationId xmlns:p14="http://schemas.microsoft.com/office/powerpoint/2010/main" val="333617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1</a:t>
            </a:r>
            <a:r>
              <a:rPr lang="en-US" baseline="30000" dirty="0"/>
              <a:t>st</a:t>
            </a:r>
            <a:r>
              <a:rPr lang="en-US" dirty="0"/>
              <a:t> Law CYU</a:t>
            </a:r>
          </a:p>
        </p:txBody>
      </p:sp>
      <p:sp>
        <p:nvSpPr>
          <p:cNvPr id="3" name="Content Placeholder 2"/>
          <p:cNvSpPr>
            <a:spLocks noGrp="1"/>
          </p:cNvSpPr>
          <p:nvPr>
            <p:ph idx="1"/>
          </p:nvPr>
        </p:nvSpPr>
        <p:spPr/>
        <p:txBody>
          <a:bodyPr/>
          <a:lstStyle/>
          <a:p>
            <a:r>
              <a:rPr lang="en-US" dirty="0"/>
              <a:t>Cars had no seatbelts in the 1950’s.  Then, if a car ran into a rigid obstruction (like a tree) the passengers….</a:t>
            </a:r>
          </a:p>
          <a:p>
            <a:pPr marL="514350" indent="-514350">
              <a:buAutoNum type="alphaUcParenR"/>
            </a:pPr>
            <a:r>
              <a:rPr lang="en-US" dirty="0"/>
              <a:t>were thrown forward.</a:t>
            </a:r>
          </a:p>
          <a:p>
            <a:pPr marL="514350" indent="-514350">
              <a:buAutoNum type="alphaUcParenR"/>
            </a:pPr>
            <a:r>
              <a:rPr lang="en-US" dirty="0"/>
              <a:t>continued forward.</a:t>
            </a:r>
          </a:p>
          <a:p>
            <a:pPr marL="514350" indent="-514350">
              <a:buAutoNum type="alphaUcParenR"/>
            </a:pPr>
            <a:r>
              <a:rPr lang="en-US" dirty="0"/>
              <a:t>were thrown backward.</a:t>
            </a:r>
          </a:p>
        </p:txBody>
      </p:sp>
    </p:spTree>
    <p:extLst>
      <p:ext uri="{BB962C8B-B14F-4D97-AF65-F5344CB8AC3E}">
        <p14:creationId xmlns:p14="http://schemas.microsoft.com/office/powerpoint/2010/main" val="237040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1</a:t>
            </a:r>
            <a:r>
              <a:rPr lang="en-US" baseline="30000" dirty="0"/>
              <a:t>st</a:t>
            </a:r>
            <a:r>
              <a:rPr lang="en-US" dirty="0"/>
              <a:t> Law CYU</a:t>
            </a:r>
          </a:p>
        </p:txBody>
      </p:sp>
      <p:sp>
        <p:nvSpPr>
          <p:cNvPr id="3" name="Content Placeholder 2"/>
          <p:cNvSpPr>
            <a:spLocks noGrp="1"/>
          </p:cNvSpPr>
          <p:nvPr>
            <p:ph idx="1"/>
          </p:nvPr>
        </p:nvSpPr>
        <p:spPr/>
        <p:txBody>
          <a:bodyPr/>
          <a:lstStyle/>
          <a:p>
            <a:r>
              <a:rPr lang="en-US" dirty="0"/>
              <a:t>In a head on collision, the job of the seatbelt is to…</a:t>
            </a:r>
          </a:p>
          <a:p>
            <a:pPr marL="514350" indent="-514350">
              <a:buAutoNum type="alphaUcParenR"/>
            </a:pPr>
            <a:r>
              <a:rPr lang="en-US" dirty="0"/>
              <a:t>balance the forces on the passenger.</a:t>
            </a:r>
          </a:p>
          <a:p>
            <a:pPr marL="514350" indent="-514350">
              <a:buAutoNum type="alphaUcParenR"/>
            </a:pPr>
            <a:r>
              <a:rPr lang="en-US" dirty="0"/>
              <a:t>exert an unbalanced force on the passenger, toward the back of the car.</a:t>
            </a:r>
          </a:p>
          <a:p>
            <a:pPr marL="514350" indent="-514350">
              <a:buAutoNum type="alphaUcParenR"/>
            </a:pPr>
            <a:r>
              <a:rPr lang="en-US" dirty="0"/>
              <a:t>exert an unbalanced force on the passenger toward the front of the car.</a:t>
            </a:r>
          </a:p>
        </p:txBody>
      </p:sp>
    </p:spTree>
    <p:extLst>
      <p:ext uri="{BB962C8B-B14F-4D97-AF65-F5344CB8AC3E}">
        <p14:creationId xmlns:p14="http://schemas.microsoft.com/office/powerpoint/2010/main" val="1026391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16989</TotalTime>
  <Words>2207</Words>
  <Application>Microsoft Office PowerPoint</Application>
  <PresentationFormat>On-screen Show (4:3)</PresentationFormat>
  <Paragraphs>246</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Symbol</vt:lpstr>
      <vt:lpstr>Office Theme</vt:lpstr>
      <vt:lpstr>PowerPoint Presentation</vt:lpstr>
      <vt:lpstr>Newton’s Laws</vt:lpstr>
      <vt:lpstr>What do you think?</vt:lpstr>
      <vt:lpstr>What do you think?</vt:lpstr>
      <vt:lpstr>What do you think?</vt:lpstr>
      <vt:lpstr>Newton’s 1st Law</vt:lpstr>
      <vt:lpstr>Newton’s 1st Law</vt:lpstr>
      <vt:lpstr>Newton’s 1st Law CYU</vt:lpstr>
      <vt:lpstr>Newton’s 1st Law CYU</vt:lpstr>
      <vt:lpstr>The job of a head rest:</vt:lpstr>
      <vt:lpstr>Newton’s 1st Law, or the Law of…</vt:lpstr>
      <vt:lpstr>Inertia!</vt:lpstr>
      <vt:lpstr>The numerical measure of inertia is…</vt:lpstr>
      <vt:lpstr>The numerical measure of inertia is:</vt:lpstr>
      <vt:lpstr>Mass is NOT:</vt:lpstr>
      <vt:lpstr>The Inertial Balance</vt:lpstr>
      <vt:lpstr>So, mass…</vt:lpstr>
      <vt:lpstr>What is the mathematical relationship between an object’s acceleration (m/s/s ) and its total mass (kg)?  (Assuming the           is kept constant.)</vt:lpstr>
      <vt:lpstr>What is the mathematical relationship between an object’s acceleration (m/s/s ) and its total mass (kg)?   (Assuming the net force is kept constant.)</vt:lpstr>
      <vt:lpstr>What else will affect acceleration?</vt:lpstr>
      <vt:lpstr>What else will affect acceleration?</vt:lpstr>
      <vt:lpstr>What is net force?</vt:lpstr>
      <vt:lpstr>A Net Force is…</vt:lpstr>
      <vt:lpstr>What is a Force?</vt:lpstr>
      <vt:lpstr>Types of Forces</vt:lpstr>
      <vt:lpstr>Types of Forces</vt:lpstr>
      <vt:lpstr>What is the mathematical relationship between…….</vt:lpstr>
      <vt:lpstr>What is the mathematical relationship between…….</vt:lpstr>
      <vt:lpstr>What is the mathematical relationship between….</vt:lpstr>
      <vt:lpstr>Weight</vt:lpstr>
      <vt:lpstr>Weight</vt:lpstr>
      <vt:lpstr>Weight</vt:lpstr>
      <vt:lpstr>Practice</vt:lpstr>
      <vt:lpstr>Assignment:</vt:lpstr>
      <vt:lpstr>Types of Forces (a second look)</vt:lpstr>
      <vt:lpstr>What is net force?</vt:lpstr>
      <vt:lpstr>What is a NET FORCE?</vt:lpstr>
      <vt:lpstr>I am still confused, I can’t visualize forces!</vt:lpstr>
      <vt:lpstr>Which FBD is for an object that is NOT MOVING?</vt:lpstr>
      <vt:lpstr>Free Body Assignment</vt:lpstr>
      <vt:lpstr>Now, You (might) understand Net Force…</vt:lpstr>
      <vt:lpstr>Now you understand Net Force…</vt:lpstr>
      <vt:lpstr>What is the mathematical relationship between an object’s acceleration (m/s/s ) and the net force (N) acting on it?  (Assume _ _ _ _ is kept constant.)</vt:lpstr>
      <vt:lpstr>What is the mathematical relationship between an object’s acceleration (m/s/s ) and the net force (N) acting on it?  (Assume SYSTEM MASS is kept constant.)</vt:lpstr>
      <vt:lpstr>Newton’s 2nd Law</vt:lpstr>
      <vt:lpstr>Ex:  Basic Applications of Newton’s 2nd Law  </vt:lpstr>
      <vt:lpstr>Assignment</vt:lpstr>
      <vt:lpstr>What about the forces between two objects?</vt:lpstr>
      <vt:lpstr>PowerPoint Presentation</vt:lpstr>
      <vt:lpstr>Consider these interactions:</vt:lpstr>
      <vt:lpstr>Consider these interactions</vt:lpstr>
      <vt:lpstr>3rd</vt:lpstr>
      <vt:lpstr>Action and Reaction Forces…</vt:lpstr>
      <vt:lpstr>The heaviest man ever…</vt:lpstr>
      <vt:lpstr>Ex:  Free Body Diagram based 2nd Law Problems </vt:lpstr>
      <vt:lpstr>2nd Law Example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Newton's Laws</dc:title>
  <dc:creator>ian smith</dc:creator>
  <cp:lastModifiedBy>SMITH, IAN</cp:lastModifiedBy>
  <cp:revision>332</cp:revision>
  <dcterms:created xsi:type="dcterms:W3CDTF">2009-03-23T11:22:51Z</dcterms:created>
  <dcterms:modified xsi:type="dcterms:W3CDTF">2018-10-31T17:11:45Z</dcterms:modified>
</cp:coreProperties>
</file>